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9"/>
  </p:notesMasterIdLst>
  <p:sldIdLst>
    <p:sldId id="256" r:id="rId5"/>
    <p:sldId id="273" r:id="rId6"/>
    <p:sldId id="264" r:id="rId7"/>
    <p:sldId id="262" r:id="rId8"/>
    <p:sldId id="258" r:id="rId9"/>
    <p:sldId id="285" r:id="rId10"/>
    <p:sldId id="284" r:id="rId11"/>
    <p:sldId id="265" r:id="rId12"/>
    <p:sldId id="292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6" r:id="rId27"/>
    <p:sldId id="287" r:id="rId28"/>
    <p:sldId id="288" r:id="rId29"/>
    <p:sldId id="289" r:id="rId30"/>
    <p:sldId id="290" r:id="rId31"/>
    <p:sldId id="293" r:id="rId32"/>
    <p:sldId id="291" r:id="rId33"/>
    <p:sldId id="294" r:id="rId34"/>
    <p:sldId id="295" r:id="rId35"/>
    <p:sldId id="296" r:id="rId36"/>
    <p:sldId id="261" r:id="rId37"/>
    <p:sldId id="297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B24"/>
    <a:srgbClr val="E3D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presProps" Target="pres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tableStyles" Target="tableStyles.xml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image" Target="../media/image22.svg" /><Relationship Id="rId1" Type="http://schemas.openxmlformats.org/officeDocument/2006/relationships/image" Target="../media/image21.png" /><Relationship Id="rId6" Type="http://schemas.openxmlformats.org/officeDocument/2006/relationships/image" Target="../media/image26.svg" /><Relationship Id="rId5" Type="http://schemas.openxmlformats.org/officeDocument/2006/relationships/image" Target="../media/image25.png" /><Relationship Id="rId4" Type="http://schemas.openxmlformats.org/officeDocument/2006/relationships/image" Target="../media/image24.sv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image" Target="../media/image22.svg" /><Relationship Id="rId1" Type="http://schemas.openxmlformats.org/officeDocument/2006/relationships/image" Target="../media/image21.png" /><Relationship Id="rId6" Type="http://schemas.openxmlformats.org/officeDocument/2006/relationships/image" Target="../media/image26.svg" /><Relationship Id="rId5" Type="http://schemas.openxmlformats.org/officeDocument/2006/relationships/image" Target="../media/image25.png" /><Relationship Id="rId4" Type="http://schemas.openxmlformats.org/officeDocument/2006/relationships/image" Target="../media/image24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90C1C-2BEE-40C7-B05C-5377D186212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tr-TR"/>
        </a:p>
      </dgm:t>
    </dgm:pt>
    <dgm:pt modelId="{C8902611-07D7-4861-B601-EE4365F85006}">
      <dgm:prSet phldrT="[Metin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/>
            <a:t>POWER BACKUPS</a:t>
          </a:r>
        </a:p>
      </dgm:t>
    </dgm:pt>
    <dgm:pt modelId="{E4F9EB35-A69D-4F60-BEF1-ECB01CFB739C}" type="parTrans" cxnId="{63C85663-9114-4744-93D2-6C9DFB09C0F1}">
      <dgm:prSet/>
      <dgm:spPr/>
      <dgm:t>
        <a:bodyPr/>
        <a:lstStyle/>
        <a:p>
          <a:endParaRPr lang="tr-TR"/>
        </a:p>
      </dgm:t>
    </dgm:pt>
    <dgm:pt modelId="{20217E20-4346-46C0-9CD0-808625C7834A}" type="sibTrans" cxnId="{63C85663-9114-4744-93D2-6C9DFB09C0F1}">
      <dgm:prSet/>
      <dgm:spPr/>
      <dgm:t>
        <a:bodyPr/>
        <a:lstStyle/>
        <a:p>
          <a:endParaRPr lang="tr-TR"/>
        </a:p>
      </dgm:t>
    </dgm:pt>
    <dgm:pt modelId="{53BE4CD1-94BD-4B9A-B5BD-35055CCB940F}">
      <dgm:prSet phldrT="[Metin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/>
            <a:t>MOBILE,LAPTOPS, DEVİCES</a:t>
          </a:r>
        </a:p>
      </dgm:t>
    </dgm:pt>
    <dgm:pt modelId="{5A1F8FD1-0564-44DC-B81C-DBFA51173EDF}" type="parTrans" cxnId="{4CF3A916-0B4D-4D4D-8493-38238DD5AC68}">
      <dgm:prSet/>
      <dgm:spPr/>
      <dgm:t>
        <a:bodyPr/>
        <a:lstStyle/>
        <a:p>
          <a:endParaRPr lang="tr-TR"/>
        </a:p>
      </dgm:t>
    </dgm:pt>
    <dgm:pt modelId="{080277F3-CEE6-4EE1-B21F-D93EAE9769FF}" type="sibTrans" cxnId="{4CF3A916-0B4D-4D4D-8493-38238DD5AC68}">
      <dgm:prSet/>
      <dgm:spPr/>
      <dgm:t>
        <a:bodyPr/>
        <a:lstStyle/>
        <a:p>
          <a:endParaRPr lang="tr-TR"/>
        </a:p>
      </dgm:t>
    </dgm:pt>
    <dgm:pt modelId="{D3B62B09-B3DA-41D1-A742-D115CFDE9DFA}">
      <dgm:prSet phldrT="[Metin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/>
            <a:t>ELECTRIC MOBILITY </a:t>
          </a:r>
        </a:p>
      </dgm:t>
    </dgm:pt>
    <dgm:pt modelId="{7CD28F27-AEC0-4948-B974-AF5780577278}" type="parTrans" cxnId="{C0B7F69B-FC14-48B2-B564-ECA627463A5A}">
      <dgm:prSet/>
      <dgm:spPr/>
      <dgm:t>
        <a:bodyPr/>
        <a:lstStyle/>
        <a:p>
          <a:endParaRPr lang="tr-TR"/>
        </a:p>
      </dgm:t>
    </dgm:pt>
    <dgm:pt modelId="{A6DA4C1B-8349-4648-88ED-AC0CC1F2B28E}" type="sibTrans" cxnId="{C0B7F69B-FC14-48B2-B564-ECA627463A5A}">
      <dgm:prSet/>
      <dgm:spPr/>
      <dgm:t>
        <a:bodyPr/>
        <a:lstStyle/>
        <a:p>
          <a:endParaRPr lang="tr-TR"/>
        </a:p>
      </dgm:t>
    </dgm:pt>
    <dgm:pt modelId="{17B1C9CF-0718-4332-B7CC-A7E7F3439AF4}">
      <dgm:prSet phldrT="[Metin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/>
            <a:t>ENERGY STORAGE SYSTEM</a:t>
          </a:r>
        </a:p>
      </dgm:t>
    </dgm:pt>
    <dgm:pt modelId="{89EA3E39-2FB4-4EFA-9F66-46372EAA400B}" type="parTrans" cxnId="{C79A3C60-36A1-4301-B8B0-F18007EDE789}">
      <dgm:prSet/>
      <dgm:spPr/>
      <dgm:t>
        <a:bodyPr/>
        <a:lstStyle/>
        <a:p>
          <a:endParaRPr lang="tr-TR"/>
        </a:p>
      </dgm:t>
    </dgm:pt>
    <dgm:pt modelId="{DDAB5BB6-2191-4D30-94FD-F392A109C238}" type="sibTrans" cxnId="{C79A3C60-36A1-4301-B8B0-F18007EDE789}">
      <dgm:prSet/>
      <dgm:spPr/>
      <dgm:t>
        <a:bodyPr/>
        <a:lstStyle/>
        <a:p>
          <a:endParaRPr lang="tr-TR"/>
        </a:p>
      </dgm:t>
    </dgm:pt>
    <dgm:pt modelId="{F8547D4B-A75D-49B1-9316-FF3C2C9ECCFC}" type="pres">
      <dgm:prSet presAssocID="{90290C1C-2BEE-40C7-B05C-5377D1862126}" presName="root" presStyleCnt="0">
        <dgm:presLayoutVars>
          <dgm:dir/>
          <dgm:resizeHandles val="exact"/>
        </dgm:presLayoutVars>
      </dgm:prSet>
      <dgm:spPr/>
    </dgm:pt>
    <dgm:pt modelId="{A7C24532-B97A-4C25-B0C7-7D0DA0538E9F}" type="pres">
      <dgm:prSet presAssocID="{C8902611-07D7-4861-B601-EE4365F85006}" presName="compNode" presStyleCnt="0"/>
      <dgm:spPr/>
    </dgm:pt>
    <dgm:pt modelId="{54993F6F-3FAE-4FCC-AFC9-31E529E1ED14}" type="pres">
      <dgm:prSet presAssocID="{C8902611-07D7-4861-B601-EE4365F85006}" presName="iconBgRect" presStyleLbl="bgShp" presStyleIdx="0" presStyleCnt="4" custLinFactX="82758" custLinFactNeighborX="100000" custLinFactNeighborY="54936"/>
      <dgm:spPr>
        <a:prstGeom prst="round2DiagRect">
          <a:avLst>
            <a:gd name="adj1" fmla="val 29727"/>
            <a:gd name="adj2" fmla="val 0"/>
          </a:avLst>
        </a:prstGeom>
      </dgm:spPr>
    </dgm:pt>
    <dgm:pt modelId="{5958120C-1755-4EC8-88A2-C68E9CC86B84}" type="pres">
      <dgm:prSet presAssocID="{C8902611-07D7-4861-B601-EE4365F85006}" presName="iconRect" presStyleLbl="node1" presStyleIdx="0" presStyleCnt="4" custLinFactX="300000" custLinFactY="200000" custLinFactNeighborX="374702" custLinFactNeighborY="2081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 tabanı"/>
        </a:ext>
      </dgm:extLst>
    </dgm:pt>
    <dgm:pt modelId="{DEE0AA76-9985-400B-BBBB-8148F1356CA3}" type="pres">
      <dgm:prSet presAssocID="{C8902611-07D7-4861-B601-EE4365F85006}" presName="spaceRect" presStyleCnt="0"/>
      <dgm:spPr/>
    </dgm:pt>
    <dgm:pt modelId="{C7D161EF-FA33-43C3-BDD0-AEC8AD3D0165}" type="pres">
      <dgm:prSet presAssocID="{C8902611-07D7-4861-B601-EE4365F85006}" presName="textRect" presStyleLbl="revTx" presStyleIdx="0" presStyleCnt="4" custLinFactX="100000" custLinFactY="164120" custLinFactNeighborX="136890" custLinFactNeighborY="200000">
        <dgm:presLayoutVars>
          <dgm:chMax val="1"/>
          <dgm:chPref val="1"/>
        </dgm:presLayoutVars>
      </dgm:prSet>
      <dgm:spPr/>
    </dgm:pt>
    <dgm:pt modelId="{09A33A20-74F3-4A28-8EBE-AE69DBC6C0C2}" type="pres">
      <dgm:prSet presAssocID="{20217E20-4346-46C0-9CD0-808625C7834A}" presName="sibTrans" presStyleCnt="0"/>
      <dgm:spPr/>
    </dgm:pt>
    <dgm:pt modelId="{FF01F89C-72AA-4F65-933C-299D43783D8A}" type="pres">
      <dgm:prSet presAssocID="{53BE4CD1-94BD-4B9A-B5BD-35055CCB940F}" presName="compNode" presStyleCnt="0"/>
      <dgm:spPr/>
    </dgm:pt>
    <dgm:pt modelId="{13FD1C81-3F1E-4D0C-BA69-330FBC98181D}" type="pres">
      <dgm:prSet presAssocID="{53BE4CD1-94BD-4B9A-B5BD-35055CCB940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97207E5-565E-44CF-8C08-BE29613AF1A7}" type="pres">
      <dgm:prSet presAssocID="{53BE4CD1-94BD-4B9A-B5BD-35055CCB94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züstü Bilgisayar"/>
        </a:ext>
      </dgm:extLst>
    </dgm:pt>
    <dgm:pt modelId="{E810584D-EC44-4E28-A3E5-17C0CA63AD15}" type="pres">
      <dgm:prSet presAssocID="{53BE4CD1-94BD-4B9A-B5BD-35055CCB940F}" presName="spaceRect" presStyleCnt="0"/>
      <dgm:spPr/>
    </dgm:pt>
    <dgm:pt modelId="{95CF0B1B-DF05-430A-B62D-230F374D8AA4}" type="pres">
      <dgm:prSet presAssocID="{53BE4CD1-94BD-4B9A-B5BD-35055CCB940F}" presName="textRect" presStyleLbl="revTx" presStyleIdx="1" presStyleCnt="4">
        <dgm:presLayoutVars>
          <dgm:chMax val="1"/>
          <dgm:chPref val="1"/>
        </dgm:presLayoutVars>
      </dgm:prSet>
      <dgm:spPr/>
    </dgm:pt>
    <dgm:pt modelId="{ED4F728F-1DFC-4965-A456-BBCF7B4263D9}" type="pres">
      <dgm:prSet presAssocID="{080277F3-CEE6-4EE1-B21F-D93EAE9769FF}" presName="sibTrans" presStyleCnt="0"/>
      <dgm:spPr/>
    </dgm:pt>
    <dgm:pt modelId="{ADDD6F38-F4A2-49AD-8716-5806826A1406}" type="pres">
      <dgm:prSet presAssocID="{D3B62B09-B3DA-41D1-A742-D115CFDE9DFA}" presName="compNode" presStyleCnt="0"/>
      <dgm:spPr/>
    </dgm:pt>
    <dgm:pt modelId="{FCDD6FF6-36F5-4E30-A434-9A596C0A7291}" type="pres">
      <dgm:prSet presAssocID="{D3B62B09-B3DA-41D1-A742-D115CFDE9DF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3E74BF-F9CE-461C-81CB-CA305208459B}" type="pres">
      <dgm:prSet presAssocID="{D3B62B09-B3DA-41D1-A742-D115CFDE9D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0FC7E0B1-EC35-420F-BB10-F1822F6A72DD}" type="pres">
      <dgm:prSet presAssocID="{D3B62B09-B3DA-41D1-A742-D115CFDE9DFA}" presName="spaceRect" presStyleCnt="0"/>
      <dgm:spPr/>
    </dgm:pt>
    <dgm:pt modelId="{2AB4A638-9D1E-4A26-AC91-8207B14480BB}" type="pres">
      <dgm:prSet presAssocID="{D3B62B09-B3DA-41D1-A742-D115CFDE9DFA}" presName="textRect" presStyleLbl="revTx" presStyleIdx="2" presStyleCnt="4">
        <dgm:presLayoutVars>
          <dgm:chMax val="1"/>
          <dgm:chPref val="1"/>
        </dgm:presLayoutVars>
      </dgm:prSet>
      <dgm:spPr/>
    </dgm:pt>
    <dgm:pt modelId="{3DCDCFD5-AFDC-48DE-928B-F4179DE30343}" type="pres">
      <dgm:prSet presAssocID="{A6DA4C1B-8349-4648-88ED-AC0CC1F2B28E}" presName="sibTrans" presStyleCnt="0"/>
      <dgm:spPr/>
    </dgm:pt>
    <dgm:pt modelId="{2E193BA3-77D3-4E3C-88C1-03405B9DE86E}" type="pres">
      <dgm:prSet presAssocID="{17B1C9CF-0718-4332-B7CC-A7E7F3439AF4}" presName="compNode" presStyleCnt="0"/>
      <dgm:spPr/>
    </dgm:pt>
    <dgm:pt modelId="{AD3D4A77-D661-4C0E-9EFF-FE7ED792C074}" type="pres">
      <dgm:prSet presAssocID="{17B1C9CF-0718-4332-B7CC-A7E7F3439AF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FF1938A-7DC8-48F8-BA81-C982916C0FFA}" type="pres">
      <dgm:prSet presAssocID="{17B1C9CF-0718-4332-B7CC-A7E7F3439A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0EDCEBEB-B8F7-498B-9021-BE8F4CEA877D}" type="pres">
      <dgm:prSet presAssocID="{17B1C9CF-0718-4332-B7CC-A7E7F3439AF4}" presName="spaceRect" presStyleCnt="0"/>
      <dgm:spPr/>
    </dgm:pt>
    <dgm:pt modelId="{93810AC1-A8D1-4086-9C69-F12A93A9CE63}" type="pres">
      <dgm:prSet presAssocID="{17B1C9CF-0718-4332-B7CC-A7E7F3439AF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F3A916-0B4D-4D4D-8493-38238DD5AC68}" srcId="{90290C1C-2BEE-40C7-B05C-5377D1862126}" destId="{53BE4CD1-94BD-4B9A-B5BD-35055CCB940F}" srcOrd="1" destOrd="0" parTransId="{5A1F8FD1-0564-44DC-B81C-DBFA51173EDF}" sibTransId="{080277F3-CEE6-4EE1-B21F-D93EAE9769FF}"/>
    <dgm:cxn modelId="{C79A3C60-36A1-4301-B8B0-F18007EDE789}" srcId="{90290C1C-2BEE-40C7-B05C-5377D1862126}" destId="{17B1C9CF-0718-4332-B7CC-A7E7F3439AF4}" srcOrd="3" destOrd="0" parTransId="{89EA3E39-2FB4-4EFA-9F66-46372EAA400B}" sibTransId="{DDAB5BB6-2191-4D30-94FD-F392A109C238}"/>
    <dgm:cxn modelId="{63C85663-9114-4744-93D2-6C9DFB09C0F1}" srcId="{90290C1C-2BEE-40C7-B05C-5377D1862126}" destId="{C8902611-07D7-4861-B601-EE4365F85006}" srcOrd="0" destOrd="0" parTransId="{E4F9EB35-A69D-4F60-BEF1-ECB01CFB739C}" sibTransId="{20217E20-4346-46C0-9CD0-808625C7834A}"/>
    <dgm:cxn modelId="{95660246-D3C6-46EA-8F67-A9435A863C15}" type="presOf" srcId="{C8902611-07D7-4861-B601-EE4365F85006}" destId="{C7D161EF-FA33-43C3-BDD0-AEC8AD3D0165}" srcOrd="0" destOrd="0" presId="urn:microsoft.com/office/officeart/2018/5/layout/IconLeafLabelList"/>
    <dgm:cxn modelId="{DA48C166-C286-4C65-B530-46B6D0F6D543}" type="presOf" srcId="{D3B62B09-B3DA-41D1-A742-D115CFDE9DFA}" destId="{2AB4A638-9D1E-4A26-AC91-8207B14480BB}" srcOrd="0" destOrd="0" presId="urn:microsoft.com/office/officeart/2018/5/layout/IconLeafLabelList"/>
    <dgm:cxn modelId="{BFC1DA87-16B0-4603-A963-63D938821CCD}" type="presOf" srcId="{53BE4CD1-94BD-4B9A-B5BD-35055CCB940F}" destId="{95CF0B1B-DF05-430A-B62D-230F374D8AA4}" srcOrd="0" destOrd="0" presId="urn:microsoft.com/office/officeart/2018/5/layout/IconLeafLabelList"/>
    <dgm:cxn modelId="{80646691-20EF-4F60-8039-CF8F1A80053E}" type="presOf" srcId="{90290C1C-2BEE-40C7-B05C-5377D1862126}" destId="{F8547D4B-A75D-49B1-9316-FF3C2C9ECCFC}" srcOrd="0" destOrd="0" presId="urn:microsoft.com/office/officeart/2018/5/layout/IconLeafLabelList"/>
    <dgm:cxn modelId="{C0B7F69B-FC14-48B2-B564-ECA627463A5A}" srcId="{90290C1C-2BEE-40C7-B05C-5377D1862126}" destId="{D3B62B09-B3DA-41D1-A742-D115CFDE9DFA}" srcOrd="2" destOrd="0" parTransId="{7CD28F27-AEC0-4948-B974-AF5780577278}" sibTransId="{A6DA4C1B-8349-4648-88ED-AC0CC1F2B28E}"/>
    <dgm:cxn modelId="{84A78FE2-3B56-4712-8351-3A0C82676B95}" type="presOf" srcId="{17B1C9CF-0718-4332-B7CC-A7E7F3439AF4}" destId="{93810AC1-A8D1-4086-9C69-F12A93A9CE63}" srcOrd="0" destOrd="0" presId="urn:microsoft.com/office/officeart/2018/5/layout/IconLeafLabelList"/>
    <dgm:cxn modelId="{761B4BCC-2D41-492D-AC02-1E3BA9C427A3}" type="presParOf" srcId="{F8547D4B-A75D-49B1-9316-FF3C2C9ECCFC}" destId="{A7C24532-B97A-4C25-B0C7-7D0DA0538E9F}" srcOrd="0" destOrd="0" presId="urn:microsoft.com/office/officeart/2018/5/layout/IconLeafLabelList"/>
    <dgm:cxn modelId="{5E4535CF-F5AF-43BB-9FA2-38326B614947}" type="presParOf" srcId="{A7C24532-B97A-4C25-B0C7-7D0DA0538E9F}" destId="{54993F6F-3FAE-4FCC-AFC9-31E529E1ED14}" srcOrd="0" destOrd="0" presId="urn:microsoft.com/office/officeart/2018/5/layout/IconLeafLabelList"/>
    <dgm:cxn modelId="{074BAB38-2393-4E0E-8C3D-C02638C0A117}" type="presParOf" srcId="{A7C24532-B97A-4C25-B0C7-7D0DA0538E9F}" destId="{5958120C-1755-4EC8-88A2-C68E9CC86B84}" srcOrd="1" destOrd="0" presId="urn:microsoft.com/office/officeart/2018/5/layout/IconLeafLabelList"/>
    <dgm:cxn modelId="{7C20007B-0828-4E93-A36A-A1B5E556EEE9}" type="presParOf" srcId="{A7C24532-B97A-4C25-B0C7-7D0DA0538E9F}" destId="{DEE0AA76-9985-400B-BBBB-8148F1356CA3}" srcOrd="2" destOrd="0" presId="urn:microsoft.com/office/officeart/2018/5/layout/IconLeafLabelList"/>
    <dgm:cxn modelId="{0D80864F-171D-4E2F-9E40-BAF366E84C7D}" type="presParOf" srcId="{A7C24532-B97A-4C25-B0C7-7D0DA0538E9F}" destId="{C7D161EF-FA33-43C3-BDD0-AEC8AD3D0165}" srcOrd="3" destOrd="0" presId="urn:microsoft.com/office/officeart/2018/5/layout/IconLeafLabelList"/>
    <dgm:cxn modelId="{D1DCA3C9-D7B7-4AEF-A4EA-77C9251981FF}" type="presParOf" srcId="{F8547D4B-A75D-49B1-9316-FF3C2C9ECCFC}" destId="{09A33A20-74F3-4A28-8EBE-AE69DBC6C0C2}" srcOrd="1" destOrd="0" presId="urn:microsoft.com/office/officeart/2018/5/layout/IconLeafLabelList"/>
    <dgm:cxn modelId="{6BA03FD9-5FAB-4A3D-8996-C7BC473A3F25}" type="presParOf" srcId="{F8547D4B-A75D-49B1-9316-FF3C2C9ECCFC}" destId="{FF01F89C-72AA-4F65-933C-299D43783D8A}" srcOrd="2" destOrd="0" presId="urn:microsoft.com/office/officeart/2018/5/layout/IconLeafLabelList"/>
    <dgm:cxn modelId="{683BDCDE-E133-475A-A224-DD69FBF13651}" type="presParOf" srcId="{FF01F89C-72AA-4F65-933C-299D43783D8A}" destId="{13FD1C81-3F1E-4D0C-BA69-330FBC98181D}" srcOrd="0" destOrd="0" presId="urn:microsoft.com/office/officeart/2018/5/layout/IconLeafLabelList"/>
    <dgm:cxn modelId="{F3112CC7-7957-4D23-8A53-9BB047A5B7F8}" type="presParOf" srcId="{FF01F89C-72AA-4F65-933C-299D43783D8A}" destId="{397207E5-565E-44CF-8C08-BE29613AF1A7}" srcOrd="1" destOrd="0" presId="urn:microsoft.com/office/officeart/2018/5/layout/IconLeafLabelList"/>
    <dgm:cxn modelId="{E73E0FA5-2D67-4CC3-826C-06B3E707726F}" type="presParOf" srcId="{FF01F89C-72AA-4F65-933C-299D43783D8A}" destId="{E810584D-EC44-4E28-A3E5-17C0CA63AD15}" srcOrd="2" destOrd="0" presId="urn:microsoft.com/office/officeart/2018/5/layout/IconLeafLabelList"/>
    <dgm:cxn modelId="{ED069BC8-15A3-48FA-850D-CBBB706B606B}" type="presParOf" srcId="{FF01F89C-72AA-4F65-933C-299D43783D8A}" destId="{95CF0B1B-DF05-430A-B62D-230F374D8AA4}" srcOrd="3" destOrd="0" presId="urn:microsoft.com/office/officeart/2018/5/layout/IconLeafLabelList"/>
    <dgm:cxn modelId="{7733EB10-86CD-4D63-9F15-2E726E4B565C}" type="presParOf" srcId="{F8547D4B-A75D-49B1-9316-FF3C2C9ECCFC}" destId="{ED4F728F-1DFC-4965-A456-BBCF7B4263D9}" srcOrd="3" destOrd="0" presId="urn:microsoft.com/office/officeart/2018/5/layout/IconLeafLabelList"/>
    <dgm:cxn modelId="{64C59F31-D42B-4E3C-8AB7-74C81E237505}" type="presParOf" srcId="{F8547D4B-A75D-49B1-9316-FF3C2C9ECCFC}" destId="{ADDD6F38-F4A2-49AD-8716-5806826A1406}" srcOrd="4" destOrd="0" presId="urn:microsoft.com/office/officeart/2018/5/layout/IconLeafLabelList"/>
    <dgm:cxn modelId="{FC1CE043-4CAE-4B70-A481-3960FD5823E1}" type="presParOf" srcId="{ADDD6F38-F4A2-49AD-8716-5806826A1406}" destId="{FCDD6FF6-36F5-4E30-A434-9A596C0A7291}" srcOrd="0" destOrd="0" presId="urn:microsoft.com/office/officeart/2018/5/layout/IconLeafLabelList"/>
    <dgm:cxn modelId="{88183E9F-5A8A-4040-B68A-CD122BD12CFF}" type="presParOf" srcId="{ADDD6F38-F4A2-49AD-8716-5806826A1406}" destId="{453E74BF-F9CE-461C-81CB-CA305208459B}" srcOrd="1" destOrd="0" presId="urn:microsoft.com/office/officeart/2018/5/layout/IconLeafLabelList"/>
    <dgm:cxn modelId="{5398A9B7-AFAA-41ED-BD9A-C4F0AA057FC7}" type="presParOf" srcId="{ADDD6F38-F4A2-49AD-8716-5806826A1406}" destId="{0FC7E0B1-EC35-420F-BB10-F1822F6A72DD}" srcOrd="2" destOrd="0" presId="urn:microsoft.com/office/officeart/2018/5/layout/IconLeafLabelList"/>
    <dgm:cxn modelId="{311617DA-DF91-4289-9CD3-358E755B1F90}" type="presParOf" srcId="{ADDD6F38-F4A2-49AD-8716-5806826A1406}" destId="{2AB4A638-9D1E-4A26-AC91-8207B14480BB}" srcOrd="3" destOrd="0" presId="urn:microsoft.com/office/officeart/2018/5/layout/IconLeafLabelList"/>
    <dgm:cxn modelId="{B596CE95-152F-4EFA-BA03-DDE5B9C63D95}" type="presParOf" srcId="{F8547D4B-A75D-49B1-9316-FF3C2C9ECCFC}" destId="{3DCDCFD5-AFDC-48DE-928B-F4179DE30343}" srcOrd="5" destOrd="0" presId="urn:microsoft.com/office/officeart/2018/5/layout/IconLeafLabelList"/>
    <dgm:cxn modelId="{7E28B930-6BF9-4113-A75A-1BF0E629AE05}" type="presParOf" srcId="{F8547D4B-A75D-49B1-9316-FF3C2C9ECCFC}" destId="{2E193BA3-77D3-4E3C-88C1-03405B9DE86E}" srcOrd="6" destOrd="0" presId="urn:microsoft.com/office/officeart/2018/5/layout/IconLeafLabelList"/>
    <dgm:cxn modelId="{FCAAB0AE-1444-43D4-8B11-C96E62FC8518}" type="presParOf" srcId="{2E193BA3-77D3-4E3C-88C1-03405B9DE86E}" destId="{AD3D4A77-D661-4C0E-9EFF-FE7ED792C074}" srcOrd="0" destOrd="0" presId="urn:microsoft.com/office/officeart/2018/5/layout/IconLeafLabelList"/>
    <dgm:cxn modelId="{A25ABC61-BAD5-4CFF-9A2E-E4A74D26B3DE}" type="presParOf" srcId="{2E193BA3-77D3-4E3C-88C1-03405B9DE86E}" destId="{5FF1938A-7DC8-48F8-BA81-C982916C0FFA}" srcOrd="1" destOrd="0" presId="urn:microsoft.com/office/officeart/2018/5/layout/IconLeafLabelList"/>
    <dgm:cxn modelId="{0E773E12-5BDC-4EAE-9458-B67FCFC63FD4}" type="presParOf" srcId="{2E193BA3-77D3-4E3C-88C1-03405B9DE86E}" destId="{0EDCEBEB-B8F7-498B-9021-BE8F4CEA877D}" srcOrd="2" destOrd="0" presId="urn:microsoft.com/office/officeart/2018/5/layout/IconLeafLabelList"/>
    <dgm:cxn modelId="{316483B2-004E-4686-BF4A-4A8ED1992F3E}" type="presParOf" srcId="{2E193BA3-77D3-4E3C-88C1-03405B9DE86E}" destId="{93810AC1-A8D1-4086-9C69-F12A93A9CE6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EE1F1-E98A-44C4-BD9F-3F5E7A62FF79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427C1E89-E952-4220-A6C7-834BBD3C0541}">
      <dgm:prSet phldrT="[Metin]"/>
      <dgm:spPr/>
      <dgm:t>
        <a:bodyPr/>
        <a:lstStyle/>
        <a:p>
          <a:r>
            <a:rPr lang="en-US" b="1" dirty="0">
              <a:latin typeface="+mj-lt"/>
              <a:cs typeface="Times New Roman" panose="02020603050405020304" pitchFamily="18" charset="0"/>
            </a:rPr>
            <a:t>CRITICAL RAW MATERIALS IN LI-ION BATTERIES</a:t>
          </a:r>
          <a:endParaRPr lang="tr-TR" dirty="0">
            <a:latin typeface="+mj-lt"/>
          </a:endParaRPr>
        </a:p>
      </dgm:t>
    </dgm:pt>
    <dgm:pt modelId="{097622FB-80B1-43E5-B922-68BA02CEC8F5}" type="parTrans" cxnId="{2E11EB7B-E07A-4B9D-B64C-5D6DC4614612}">
      <dgm:prSet/>
      <dgm:spPr/>
      <dgm:t>
        <a:bodyPr/>
        <a:lstStyle/>
        <a:p>
          <a:endParaRPr lang="tr-TR"/>
        </a:p>
      </dgm:t>
    </dgm:pt>
    <dgm:pt modelId="{653C9873-6514-4709-B514-708B9BE0D3B1}" type="sibTrans" cxnId="{2E11EB7B-E07A-4B9D-B64C-5D6DC4614612}">
      <dgm:prSet/>
      <dgm:spPr/>
      <dgm:t>
        <a:bodyPr/>
        <a:lstStyle/>
        <a:p>
          <a:endParaRPr lang="tr-TR"/>
        </a:p>
      </dgm:t>
    </dgm:pt>
    <dgm:pt modelId="{F3533627-ABE1-4709-B3C8-A2D4423E7B74}">
      <dgm:prSet phldrT="[Metin]"/>
      <dgm:spPr/>
      <dgm:t>
        <a:bodyPr/>
        <a:lstStyle/>
        <a:p>
          <a:r>
            <a:rPr lang="tr-TR" dirty="0"/>
            <a:t>LITHIUM</a:t>
          </a:r>
        </a:p>
      </dgm:t>
    </dgm:pt>
    <dgm:pt modelId="{81298F1B-23FA-453A-8ABD-DFB89616A42C}" type="parTrans" cxnId="{88E48AB7-EF04-45A7-B5AB-3A63DE044A7B}">
      <dgm:prSet/>
      <dgm:spPr/>
      <dgm:t>
        <a:bodyPr/>
        <a:lstStyle/>
        <a:p>
          <a:endParaRPr lang="tr-TR"/>
        </a:p>
      </dgm:t>
    </dgm:pt>
    <dgm:pt modelId="{ACBEA774-EE69-462A-962B-3AA3C68E0675}" type="sibTrans" cxnId="{88E48AB7-EF04-45A7-B5AB-3A63DE044A7B}">
      <dgm:prSet/>
      <dgm:spPr/>
      <dgm:t>
        <a:bodyPr/>
        <a:lstStyle/>
        <a:p>
          <a:endParaRPr lang="tr-TR"/>
        </a:p>
      </dgm:t>
    </dgm:pt>
    <dgm:pt modelId="{72369D5B-F37A-45E9-9C8F-DC554452736F}">
      <dgm:prSet phldrT="[Metin]"/>
      <dgm:spPr/>
      <dgm:t>
        <a:bodyPr/>
        <a:lstStyle/>
        <a:p>
          <a:r>
            <a:rPr lang="tr-TR" dirty="0"/>
            <a:t>MANGANESE</a:t>
          </a:r>
        </a:p>
      </dgm:t>
    </dgm:pt>
    <dgm:pt modelId="{9EBC6D5C-F88D-4654-8865-E44397F1FF09}" type="parTrans" cxnId="{A2127C13-E783-499A-8CC5-98BC46B7AA75}">
      <dgm:prSet/>
      <dgm:spPr/>
      <dgm:t>
        <a:bodyPr/>
        <a:lstStyle/>
        <a:p>
          <a:endParaRPr lang="tr-TR"/>
        </a:p>
      </dgm:t>
    </dgm:pt>
    <dgm:pt modelId="{1DB0FA03-C98E-4093-A1C9-75C691CF9601}" type="sibTrans" cxnId="{A2127C13-E783-499A-8CC5-98BC46B7AA75}">
      <dgm:prSet/>
      <dgm:spPr/>
      <dgm:t>
        <a:bodyPr/>
        <a:lstStyle/>
        <a:p>
          <a:endParaRPr lang="tr-TR"/>
        </a:p>
      </dgm:t>
    </dgm:pt>
    <dgm:pt modelId="{48137CB5-33E6-4D14-BDB2-BD29B62D9B11}">
      <dgm:prSet phldrT="[Metin]"/>
      <dgm:spPr/>
      <dgm:t>
        <a:bodyPr/>
        <a:lstStyle/>
        <a:p>
          <a:r>
            <a:rPr lang="tr-TR" dirty="0"/>
            <a:t>GRAPHITE</a:t>
          </a:r>
        </a:p>
      </dgm:t>
    </dgm:pt>
    <dgm:pt modelId="{B41809CF-0EB3-47DD-9FC9-AD4B1FA450D4}" type="parTrans" cxnId="{03D59CA8-42AE-4F6D-9057-12DBCA10BC70}">
      <dgm:prSet/>
      <dgm:spPr/>
      <dgm:t>
        <a:bodyPr/>
        <a:lstStyle/>
        <a:p>
          <a:endParaRPr lang="tr-TR"/>
        </a:p>
      </dgm:t>
    </dgm:pt>
    <dgm:pt modelId="{08C50913-989F-46E7-B732-3C0542246B62}" type="sibTrans" cxnId="{03D59CA8-42AE-4F6D-9057-12DBCA10BC70}">
      <dgm:prSet/>
      <dgm:spPr/>
      <dgm:t>
        <a:bodyPr/>
        <a:lstStyle/>
        <a:p>
          <a:endParaRPr lang="tr-TR"/>
        </a:p>
      </dgm:t>
    </dgm:pt>
    <dgm:pt modelId="{714885B8-61B1-40A7-9419-2048B470678C}">
      <dgm:prSet phldrT="[Metin]"/>
      <dgm:spPr/>
      <dgm:t>
        <a:bodyPr/>
        <a:lstStyle/>
        <a:p>
          <a:r>
            <a:rPr lang="tr-TR" dirty="0"/>
            <a:t>NICKEL</a:t>
          </a:r>
        </a:p>
      </dgm:t>
    </dgm:pt>
    <dgm:pt modelId="{F22E0C1E-9618-4AF8-B930-8D0E5E7DA310}" type="parTrans" cxnId="{02085D3B-D1CA-443E-AE7A-2BE2AFF6CBB2}">
      <dgm:prSet/>
      <dgm:spPr/>
      <dgm:t>
        <a:bodyPr/>
        <a:lstStyle/>
        <a:p>
          <a:endParaRPr lang="tr-TR"/>
        </a:p>
      </dgm:t>
    </dgm:pt>
    <dgm:pt modelId="{94D41158-945D-427E-A723-DC055C95A3CE}" type="sibTrans" cxnId="{02085D3B-D1CA-443E-AE7A-2BE2AFF6CBB2}">
      <dgm:prSet/>
      <dgm:spPr/>
      <dgm:t>
        <a:bodyPr/>
        <a:lstStyle/>
        <a:p>
          <a:endParaRPr lang="tr-TR"/>
        </a:p>
      </dgm:t>
    </dgm:pt>
    <dgm:pt modelId="{CC9BCD53-A4DC-4242-840C-C34DC5B8A4CE}">
      <dgm:prSet phldrT="[Metin]"/>
      <dgm:spPr/>
      <dgm:t>
        <a:bodyPr/>
        <a:lstStyle/>
        <a:p>
          <a:r>
            <a:rPr lang="tr-TR" dirty="0"/>
            <a:t>COBALT</a:t>
          </a:r>
        </a:p>
      </dgm:t>
    </dgm:pt>
    <dgm:pt modelId="{531B0B62-9C96-41ED-B2F5-EFE9FB2DA02E}" type="parTrans" cxnId="{7FCA2765-6B95-4409-B648-10BCC4005358}">
      <dgm:prSet/>
      <dgm:spPr/>
      <dgm:t>
        <a:bodyPr/>
        <a:lstStyle/>
        <a:p>
          <a:endParaRPr lang="tr-TR"/>
        </a:p>
      </dgm:t>
    </dgm:pt>
    <dgm:pt modelId="{A797D33C-7240-4E77-9177-F38B27E0D599}" type="sibTrans" cxnId="{7FCA2765-6B95-4409-B648-10BCC4005358}">
      <dgm:prSet/>
      <dgm:spPr/>
      <dgm:t>
        <a:bodyPr/>
        <a:lstStyle/>
        <a:p>
          <a:endParaRPr lang="tr-TR"/>
        </a:p>
      </dgm:t>
    </dgm:pt>
    <dgm:pt modelId="{4FF205E0-BE1D-4E64-881B-AF95DD51F5DE}" type="pres">
      <dgm:prSet presAssocID="{C8DEE1F1-E98A-44C4-BD9F-3F5E7A62FF7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168EEA4-25CE-4B55-90F9-895C2E6D9412}" type="pres">
      <dgm:prSet presAssocID="{427C1E89-E952-4220-A6C7-834BBD3C0541}" presName="centerShape" presStyleLbl="node0" presStyleIdx="0" presStyleCnt="1"/>
      <dgm:spPr/>
    </dgm:pt>
    <dgm:pt modelId="{F1AFE62F-5A45-4F18-8076-FCB831799934}" type="pres">
      <dgm:prSet presAssocID="{F3533627-ABE1-4709-B3C8-A2D4423E7B74}" presName="node" presStyleLbl="node1" presStyleIdx="0" presStyleCnt="5">
        <dgm:presLayoutVars>
          <dgm:bulletEnabled val="1"/>
        </dgm:presLayoutVars>
      </dgm:prSet>
      <dgm:spPr/>
    </dgm:pt>
    <dgm:pt modelId="{7A9D3402-4285-4542-993F-8C7AAAC6E477}" type="pres">
      <dgm:prSet presAssocID="{F3533627-ABE1-4709-B3C8-A2D4423E7B74}" presName="dummy" presStyleCnt="0"/>
      <dgm:spPr/>
    </dgm:pt>
    <dgm:pt modelId="{F56222B7-9965-472F-99F1-E507E4975C93}" type="pres">
      <dgm:prSet presAssocID="{ACBEA774-EE69-462A-962B-3AA3C68E0675}" presName="sibTrans" presStyleLbl="sibTrans2D1" presStyleIdx="0" presStyleCnt="5"/>
      <dgm:spPr/>
    </dgm:pt>
    <dgm:pt modelId="{DB899A31-4035-46A1-805E-E7DB8CDB73C7}" type="pres">
      <dgm:prSet presAssocID="{72369D5B-F37A-45E9-9C8F-DC554452736F}" presName="node" presStyleLbl="node1" presStyleIdx="1" presStyleCnt="5">
        <dgm:presLayoutVars>
          <dgm:bulletEnabled val="1"/>
        </dgm:presLayoutVars>
      </dgm:prSet>
      <dgm:spPr/>
    </dgm:pt>
    <dgm:pt modelId="{7BF69760-AAF8-482D-80F1-01EA9A283D6D}" type="pres">
      <dgm:prSet presAssocID="{72369D5B-F37A-45E9-9C8F-DC554452736F}" presName="dummy" presStyleCnt="0"/>
      <dgm:spPr/>
    </dgm:pt>
    <dgm:pt modelId="{BB57EEF6-B3D0-4D5B-91FC-8A597826F4B6}" type="pres">
      <dgm:prSet presAssocID="{1DB0FA03-C98E-4093-A1C9-75C691CF9601}" presName="sibTrans" presStyleLbl="sibTrans2D1" presStyleIdx="1" presStyleCnt="5"/>
      <dgm:spPr/>
    </dgm:pt>
    <dgm:pt modelId="{14E648EE-A39E-47EB-A9E2-093E1B30BD1D}" type="pres">
      <dgm:prSet presAssocID="{48137CB5-33E6-4D14-BDB2-BD29B62D9B11}" presName="node" presStyleLbl="node1" presStyleIdx="2" presStyleCnt="5">
        <dgm:presLayoutVars>
          <dgm:bulletEnabled val="1"/>
        </dgm:presLayoutVars>
      </dgm:prSet>
      <dgm:spPr/>
    </dgm:pt>
    <dgm:pt modelId="{A75E3A8C-CB1F-46BE-B440-0A89ED9188BD}" type="pres">
      <dgm:prSet presAssocID="{48137CB5-33E6-4D14-BDB2-BD29B62D9B11}" presName="dummy" presStyleCnt="0"/>
      <dgm:spPr/>
    </dgm:pt>
    <dgm:pt modelId="{1B6B038B-1FFF-4DC2-81FA-18C0957E87F4}" type="pres">
      <dgm:prSet presAssocID="{08C50913-989F-46E7-B732-3C0542246B62}" presName="sibTrans" presStyleLbl="sibTrans2D1" presStyleIdx="2" presStyleCnt="5"/>
      <dgm:spPr/>
    </dgm:pt>
    <dgm:pt modelId="{F6A21695-4AA1-442D-BB58-28DF7C4EE806}" type="pres">
      <dgm:prSet presAssocID="{CC9BCD53-A4DC-4242-840C-C34DC5B8A4CE}" presName="node" presStyleLbl="node1" presStyleIdx="3" presStyleCnt="5">
        <dgm:presLayoutVars>
          <dgm:bulletEnabled val="1"/>
        </dgm:presLayoutVars>
      </dgm:prSet>
      <dgm:spPr/>
    </dgm:pt>
    <dgm:pt modelId="{3CA9E912-1F5A-48AB-9933-BA1BF119625C}" type="pres">
      <dgm:prSet presAssocID="{CC9BCD53-A4DC-4242-840C-C34DC5B8A4CE}" presName="dummy" presStyleCnt="0"/>
      <dgm:spPr/>
    </dgm:pt>
    <dgm:pt modelId="{18F4448D-CDB1-42DD-B03C-E1C2A930D956}" type="pres">
      <dgm:prSet presAssocID="{A797D33C-7240-4E77-9177-F38B27E0D599}" presName="sibTrans" presStyleLbl="sibTrans2D1" presStyleIdx="3" presStyleCnt="5"/>
      <dgm:spPr/>
    </dgm:pt>
    <dgm:pt modelId="{F0CEEA09-9685-4C69-83F6-9598F7BC805D}" type="pres">
      <dgm:prSet presAssocID="{714885B8-61B1-40A7-9419-2048B470678C}" presName="node" presStyleLbl="node1" presStyleIdx="4" presStyleCnt="5">
        <dgm:presLayoutVars>
          <dgm:bulletEnabled val="1"/>
        </dgm:presLayoutVars>
      </dgm:prSet>
      <dgm:spPr/>
    </dgm:pt>
    <dgm:pt modelId="{59D106A5-6C20-4B62-86A0-6B2BF2ADA5CE}" type="pres">
      <dgm:prSet presAssocID="{714885B8-61B1-40A7-9419-2048B470678C}" presName="dummy" presStyleCnt="0"/>
      <dgm:spPr/>
    </dgm:pt>
    <dgm:pt modelId="{0199444A-E224-4352-BBCA-A8495BC8FAAA}" type="pres">
      <dgm:prSet presAssocID="{94D41158-945D-427E-A723-DC055C95A3CE}" presName="sibTrans" presStyleLbl="sibTrans2D1" presStyleIdx="4" presStyleCnt="5"/>
      <dgm:spPr/>
    </dgm:pt>
  </dgm:ptLst>
  <dgm:cxnLst>
    <dgm:cxn modelId="{E330D30D-73EB-4947-B994-74C6B08A524D}" type="presOf" srcId="{48137CB5-33E6-4D14-BDB2-BD29B62D9B11}" destId="{14E648EE-A39E-47EB-A9E2-093E1B30BD1D}" srcOrd="0" destOrd="0" presId="urn:microsoft.com/office/officeart/2005/8/layout/radial6"/>
    <dgm:cxn modelId="{A859430F-B65A-47C1-A1C3-D3BC8AC66BFF}" type="presOf" srcId="{427C1E89-E952-4220-A6C7-834BBD3C0541}" destId="{B168EEA4-25CE-4B55-90F9-895C2E6D9412}" srcOrd="0" destOrd="0" presId="urn:microsoft.com/office/officeart/2005/8/layout/radial6"/>
    <dgm:cxn modelId="{A2127C13-E783-499A-8CC5-98BC46B7AA75}" srcId="{427C1E89-E952-4220-A6C7-834BBD3C0541}" destId="{72369D5B-F37A-45E9-9C8F-DC554452736F}" srcOrd="1" destOrd="0" parTransId="{9EBC6D5C-F88D-4654-8865-E44397F1FF09}" sibTransId="{1DB0FA03-C98E-4093-A1C9-75C691CF9601}"/>
    <dgm:cxn modelId="{0B457F3A-B82F-45F4-AFEC-F52EFF38D6BA}" type="presOf" srcId="{714885B8-61B1-40A7-9419-2048B470678C}" destId="{F0CEEA09-9685-4C69-83F6-9598F7BC805D}" srcOrd="0" destOrd="0" presId="urn:microsoft.com/office/officeart/2005/8/layout/radial6"/>
    <dgm:cxn modelId="{02085D3B-D1CA-443E-AE7A-2BE2AFF6CBB2}" srcId="{427C1E89-E952-4220-A6C7-834BBD3C0541}" destId="{714885B8-61B1-40A7-9419-2048B470678C}" srcOrd="4" destOrd="0" parTransId="{F22E0C1E-9618-4AF8-B930-8D0E5E7DA310}" sibTransId="{94D41158-945D-427E-A723-DC055C95A3CE}"/>
    <dgm:cxn modelId="{4ADD0F42-D094-4B33-A71D-29925991446F}" type="presOf" srcId="{72369D5B-F37A-45E9-9C8F-DC554452736F}" destId="{DB899A31-4035-46A1-805E-E7DB8CDB73C7}" srcOrd="0" destOrd="0" presId="urn:microsoft.com/office/officeart/2005/8/layout/radial6"/>
    <dgm:cxn modelId="{7FCA2765-6B95-4409-B648-10BCC4005358}" srcId="{427C1E89-E952-4220-A6C7-834BBD3C0541}" destId="{CC9BCD53-A4DC-4242-840C-C34DC5B8A4CE}" srcOrd="3" destOrd="0" parTransId="{531B0B62-9C96-41ED-B2F5-EFE9FB2DA02E}" sibTransId="{A797D33C-7240-4E77-9177-F38B27E0D599}"/>
    <dgm:cxn modelId="{2E11EB7B-E07A-4B9D-B64C-5D6DC4614612}" srcId="{C8DEE1F1-E98A-44C4-BD9F-3F5E7A62FF79}" destId="{427C1E89-E952-4220-A6C7-834BBD3C0541}" srcOrd="0" destOrd="0" parTransId="{097622FB-80B1-43E5-B922-68BA02CEC8F5}" sibTransId="{653C9873-6514-4709-B514-708B9BE0D3B1}"/>
    <dgm:cxn modelId="{220D977E-08C3-4385-800F-992918124207}" type="presOf" srcId="{C8DEE1F1-E98A-44C4-BD9F-3F5E7A62FF79}" destId="{4FF205E0-BE1D-4E64-881B-AF95DD51F5DE}" srcOrd="0" destOrd="0" presId="urn:microsoft.com/office/officeart/2005/8/layout/radial6"/>
    <dgm:cxn modelId="{09B41383-F004-439D-AD39-70EF30E6B6ED}" type="presOf" srcId="{F3533627-ABE1-4709-B3C8-A2D4423E7B74}" destId="{F1AFE62F-5A45-4F18-8076-FCB831799934}" srcOrd="0" destOrd="0" presId="urn:microsoft.com/office/officeart/2005/8/layout/radial6"/>
    <dgm:cxn modelId="{66267093-8109-49C7-876B-A3C33F5486B3}" type="presOf" srcId="{ACBEA774-EE69-462A-962B-3AA3C68E0675}" destId="{F56222B7-9965-472F-99F1-E507E4975C93}" srcOrd="0" destOrd="0" presId="urn:microsoft.com/office/officeart/2005/8/layout/radial6"/>
    <dgm:cxn modelId="{03D59CA8-42AE-4F6D-9057-12DBCA10BC70}" srcId="{427C1E89-E952-4220-A6C7-834BBD3C0541}" destId="{48137CB5-33E6-4D14-BDB2-BD29B62D9B11}" srcOrd="2" destOrd="0" parTransId="{B41809CF-0EB3-47DD-9FC9-AD4B1FA450D4}" sibTransId="{08C50913-989F-46E7-B732-3C0542246B62}"/>
    <dgm:cxn modelId="{88E48AB7-EF04-45A7-B5AB-3A63DE044A7B}" srcId="{427C1E89-E952-4220-A6C7-834BBD3C0541}" destId="{F3533627-ABE1-4709-B3C8-A2D4423E7B74}" srcOrd="0" destOrd="0" parTransId="{81298F1B-23FA-453A-8ABD-DFB89616A42C}" sibTransId="{ACBEA774-EE69-462A-962B-3AA3C68E0675}"/>
    <dgm:cxn modelId="{E03FDEBA-9821-4E3F-9F38-CF6FE5F52CFA}" type="presOf" srcId="{1DB0FA03-C98E-4093-A1C9-75C691CF9601}" destId="{BB57EEF6-B3D0-4D5B-91FC-8A597826F4B6}" srcOrd="0" destOrd="0" presId="urn:microsoft.com/office/officeart/2005/8/layout/radial6"/>
    <dgm:cxn modelId="{F9327DBB-C3E3-4B03-ADB3-904966DB8E88}" type="presOf" srcId="{94D41158-945D-427E-A723-DC055C95A3CE}" destId="{0199444A-E224-4352-BBCA-A8495BC8FAAA}" srcOrd="0" destOrd="0" presId="urn:microsoft.com/office/officeart/2005/8/layout/radial6"/>
    <dgm:cxn modelId="{0042C8D3-05AF-4E37-9B26-15F45BF9DC20}" type="presOf" srcId="{A797D33C-7240-4E77-9177-F38B27E0D599}" destId="{18F4448D-CDB1-42DD-B03C-E1C2A930D956}" srcOrd="0" destOrd="0" presId="urn:microsoft.com/office/officeart/2005/8/layout/radial6"/>
    <dgm:cxn modelId="{4B0F26E6-BFD9-46C6-8AAC-B2C478B5794C}" type="presOf" srcId="{CC9BCD53-A4DC-4242-840C-C34DC5B8A4CE}" destId="{F6A21695-4AA1-442D-BB58-28DF7C4EE806}" srcOrd="0" destOrd="0" presId="urn:microsoft.com/office/officeart/2005/8/layout/radial6"/>
    <dgm:cxn modelId="{8B1915FC-C9CC-431F-ABF5-44DA79B6F3C6}" type="presOf" srcId="{08C50913-989F-46E7-B732-3C0542246B62}" destId="{1B6B038B-1FFF-4DC2-81FA-18C0957E87F4}" srcOrd="0" destOrd="0" presId="urn:microsoft.com/office/officeart/2005/8/layout/radial6"/>
    <dgm:cxn modelId="{776DBB36-61EF-4247-8A3F-5F6C3E112B67}" type="presParOf" srcId="{4FF205E0-BE1D-4E64-881B-AF95DD51F5DE}" destId="{B168EEA4-25CE-4B55-90F9-895C2E6D9412}" srcOrd="0" destOrd="0" presId="urn:microsoft.com/office/officeart/2005/8/layout/radial6"/>
    <dgm:cxn modelId="{DAFBF525-E087-41F0-A1AB-2F19E5A9A6A3}" type="presParOf" srcId="{4FF205E0-BE1D-4E64-881B-AF95DD51F5DE}" destId="{F1AFE62F-5A45-4F18-8076-FCB831799934}" srcOrd="1" destOrd="0" presId="urn:microsoft.com/office/officeart/2005/8/layout/radial6"/>
    <dgm:cxn modelId="{EF9587B7-6666-4309-8C75-06FFE7CC4D6F}" type="presParOf" srcId="{4FF205E0-BE1D-4E64-881B-AF95DD51F5DE}" destId="{7A9D3402-4285-4542-993F-8C7AAAC6E477}" srcOrd="2" destOrd="0" presId="urn:microsoft.com/office/officeart/2005/8/layout/radial6"/>
    <dgm:cxn modelId="{3157743C-EDE6-4D02-BF88-AD66DE72D244}" type="presParOf" srcId="{4FF205E0-BE1D-4E64-881B-AF95DD51F5DE}" destId="{F56222B7-9965-472F-99F1-E507E4975C93}" srcOrd="3" destOrd="0" presId="urn:microsoft.com/office/officeart/2005/8/layout/radial6"/>
    <dgm:cxn modelId="{9D028E78-215A-4A23-96B0-D062088E2B5A}" type="presParOf" srcId="{4FF205E0-BE1D-4E64-881B-AF95DD51F5DE}" destId="{DB899A31-4035-46A1-805E-E7DB8CDB73C7}" srcOrd="4" destOrd="0" presId="urn:microsoft.com/office/officeart/2005/8/layout/radial6"/>
    <dgm:cxn modelId="{62C973D9-6D7E-4491-B658-CBDDF3734AE6}" type="presParOf" srcId="{4FF205E0-BE1D-4E64-881B-AF95DD51F5DE}" destId="{7BF69760-AAF8-482D-80F1-01EA9A283D6D}" srcOrd="5" destOrd="0" presId="urn:microsoft.com/office/officeart/2005/8/layout/radial6"/>
    <dgm:cxn modelId="{9A2F3E03-A424-4839-BD42-A12ED986C086}" type="presParOf" srcId="{4FF205E0-BE1D-4E64-881B-AF95DD51F5DE}" destId="{BB57EEF6-B3D0-4D5B-91FC-8A597826F4B6}" srcOrd="6" destOrd="0" presId="urn:microsoft.com/office/officeart/2005/8/layout/radial6"/>
    <dgm:cxn modelId="{F03155C9-090E-4DB6-981E-797460497A0E}" type="presParOf" srcId="{4FF205E0-BE1D-4E64-881B-AF95DD51F5DE}" destId="{14E648EE-A39E-47EB-A9E2-093E1B30BD1D}" srcOrd="7" destOrd="0" presId="urn:microsoft.com/office/officeart/2005/8/layout/radial6"/>
    <dgm:cxn modelId="{8AF12C3F-C987-450A-841F-C315738EB181}" type="presParOf" srcId="{4FF205E0-BE1D-4E64-881B-AF95DD51F5DE}" destId="{A75E3A8C-CB1F-46BE-B440-0A89ED9188BD}" srcOrd="8" destOrd="0" presId="urn:microsoft.com/office/officeart/2005/8/layout/radial6"/>
    <dgm:cxn modelId="{8CA48B9F-202F-459B-A572-3C831BDAAD40}" type="presParOf" srcId="{4FF205E0-BE1D-4E64-881B-AF95DD51F5DE}" destId="{1B6B038B-1FFF-4DC2-81FA-18C0957E87F4}" srcOrd="9" destOrd="0" presId="urn:microsoft.com/office/officeart/2005/8/layout/radial6"/>
    <dgm:cxn modelId="{1E2C2F6B-556B-414F-87B4-6F17DB3B549D}" type="presParOf" srcId="{4FF205E0-BE1D-4E64-881B-AF95DD51F5DE}" destId="{F6A21695-4AA1-442D-BB58-28DF7C4EE806}" srcOrd="10" destOrd="0" presId="urn:microsoft.com/office/officeart/2005/8/layout/radial6"/>
    <dgm:cxn modelId="{9E27CB0C-7CE2-45DD-B442-CAD2D5471EFB}" type="presParOf" srcId="{4FF205E0-BE1D-4E64-881B-AF95DD51F5DE}" destId="{3CA9E912-1F5A-48AB-9933-BA1BF119625C}" srcOrd="11" destOrd="0" presId="urn:microsoft.com/office/officeart/2005/8/layout/radial6"/>
    <dgm:cxn modelId="{15B12769-01D6-48FC-A66F-2A78DBFD6F8B}" type="presParOf" srcId="{4FF205E0-BE1D-4E64-881B-AF95DD51F5DE}" destId="{18F4448D-CDB1-42DD-B03C-E1C2A930D956}" srcOrd="12" destOrd="0" presId="urn:microsoft.com/office/officeart/2005/8/layout/radial6"/>
    <dgm:cxn modelId="{1C7FC50B-1776-4BD7-A532-520987996459}" type="presParOf" srcId="{4FF205E0-BE1D-4E64-881B-AF95DD51F5DE}" destId="{F0CEEA09-9685-4C69-83F6-9598F7BC805D}" srcOrd="13" destOrd="0" presId="urn:microsoft.com/office/officeart/2005/8/layout/radial6"/>
    <dgm:cxn modelId="{3D3EFD77-76EC-45C2-9445-52C74CCEC090}" type="presParOf" srcId="{4FF205E0-BE1D-4E64-881B-AF95DD51F5DE}" destId="{59D106A5-6C20-4B62-86A0-6B2BF2ADA5CE}" srcOrd="14" destOrd="0" presId="urn:microsoft.com/office/officeart/2005/8/layout/radial6"/>
    <dgm:cxn modelId="{42800FC4-6DA0-4D48-AEEF-C9E9126CD58F}" type="presParOf" srcId="{4FF205E0-BE1D-4E64-881B-AF95DD51F5DE}" destId="{0199444A-E224-4352-BBCA-A8495BC8FAAA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84BFD5-FAD5-4FBC-A19E-2C6F86CDAE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90A3DE-7024-4EBE-90D0-B81E9F3630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b="1" dirty="0">
              <a:latin typeface="+mn-lt"/>
            </a:rPr>
            <a:t>HIGH IMPORTANCE FOR KEY &amp; MAJOR TECHNOLOGIES</a:t>
          </a:r>
          <a:endParaRPr lang="en-US" sz="1400" b="1" dirty="0">
            <a:latin typeface="+mn-lt"/>
          </a:endParaRPr>
        </a:p>
      </dgm:t>
    </dgm:pt>
    <dgm:pt modelId="{B0530EB4-1331-463D-B836-B48382B17110}" type="parTrans" cxnId="{CF3D8756-53F1-4E6C-866A-F2F4C958184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09B00B1-3525-4A14-8D3A-52C93F0933D4}" type="sibTrans" cxnId="{CF3D8756-53F1-4E6C-866A-F2F4C958184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7CB5646-11B8-4521-85F6-0A958C2491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b="1" dirty="0">
              <a:latin typeface="+mn-lt"/>
            </a:rPr>
            <a:t>HIGH PROBABILITY OF SUPPLY DISTUPTION</a:t>
          </a:r>
          <a:endParaRPr lang="en-US" sz="1400" b="1" dirty="0">
            <a:latin typeface="+mn-lt"/>
          </a:endParaRPr>
        </a:p>
      </dgm:t>
    </dgm:pt>
    <dgm:pt modelId="{33222D70-C445-4FEA-8ECC-FB792979F107}" type="parTrans" cxnId="{8895172F-E268-4B8C-A6BB-70FB18626D3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1D3EF25-9ED5-4E74-9F2B-06C07D09E573}" type="sibTrans" cxnId="{8895172F-E268-4B8C-A6BB-70FB18626D3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A7B7F51-C121-40CC-9CEE-F8CF2CB514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b="1" dirty="0">
              <a:latin typeface="+mn-lt"/>
            </a:rPr>
            <a:t>SUPPLY SHORTAGE WITH IMPACTS ON ECONOMY</a:t>
          </a:r>
          <a:endParaRPr lang="en-US" sz="1400" b="1" dirty="0">
            <a:latin typeface="+mn-lt"/>
          </a:endParaRPr>
        </a:p>
      </dgm:t>
    </dgm:pt>
    <dgm:pt modelId="{70F1F0A7-7C30-49E2-959C-9C938D624FD6}" type="parTrans" cxnId="{93F7A4F7-CA14-40CA-B73F-9CFCA463325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8AC94D4-8D82-4580-B4F7-D09DC395610B}" type="sibTrans" cxnId="{93F7A4F7-CA14-40CA-B73F-9CFCA463325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0FB2C42-B2F5-42F9-A32B-E68F55BDF2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b="1" dirty="0">
              <a:latin typeface="+mn-lt"/>
            </a:rPr>
            <a:t>FEW OR NO SATİSFACTORY SUBSTİTUES</a:t>
          </a:r>
          <a:endParaRPr lang="en-US" sz="1400" b="1" dirty="0">
            <a:latin typeface="+mn-lt"/>
          </a:endParaRPr>
        </a:p>
      </dgm:t>
    </dgm:pt>
    <dgm:pt modelId="{E7B651D7-0F58-4F36-AF52-D6D109E95018}" type="parTrans" cxnId="{A8EA3764-BA12-4C16-9574-8DBD060F90A2}">
      <dgm:prSet/>
      <dgm:spPr/>
      <dgm:t>
        <a:bodyPr/>
        <a:lstStyle/>
        <a:p>
          <a:endParaRPr lang="tr-TR"/>
        </a:p>
      </dgm:t>
    </dgm:pt>
    <dgm:pt modelId="{6C9D806B-0529-45E9-847B-D03F75C7F3B3}" type="sibTrans" cxnId="{A8EA3764-BA12-4C16-9574-8DBD060F90A2}">
      <dgm:prSet/>
      <dgm:spPr/>
      <dgm:t>
        <a:bodyPr/>
        <a:lstStyle/>
        <a:p>
          <a:endParaRPr lang="tr-TR"/>
        </a:p>
      </dgm:t>
    </dgm:pt>
    <dgm:pt modelId="{70D2ABF7-8C2B-4FE4-87D6-39362EDEFAE4}" type="pres">
      <dgm:prSet presAssocID="{5284BFD5-FAD5-4FBC-A19E-2C6F86CDAE38}" presName="root" presStyleCnt="0">
        <dgm:presLayoutVars>
          <dgm:dir/>
          <dgm:resizeHandles val="exact"/>
        </dgm:presLayoutVars>
      </dgm:prSet>
      <dgm:spPr/>
    </dgm:pt>
    <dgm:pt modelId="{EDAE22B3-A692-48BB-BF42-92B4E1186403}" type="pres">
      <dgm:prSet presAssocID="{0E90A3DE-7024-4EBE-90D0-B81E9F363069}" presName="compNode" presStyleCnt="0"/>
      <dgm:spPr/>
    </dgm:pt>
    <dgm:pt modelId="{5806B00B-236B-40CC-8A05-06A1FFA7718A}" type="pres">
      <dgm:prSet presAssocID="{0E90A3DE-7024-4EBE-90D0-B81E9F363069}" presName="iconRect" presStyleLbl="node1" presStyleIdx="0" presStyleCnt="4" custLinFactNeighborX="3101" custLinFactNeighborY="-265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ahtar"/>
        </a:ext>
      </dgm:extLst>
    </dgm:pt>
    <dgm:pt modelId="{2133DB33-6A3F-404A-BBB0-1801CC29DD09}" type="pres">
      <dgm:prSet presAssocID="{0E90A3DE-7024-4EBE-90D0-B81E9F363069}" presName="spaceRect" presStyleCnt="0"/>
      <dgm:spPr/>
    </dgm:pt>
    <dgm:pt modelId="{E1978C38-F47D-451C-93D0-53753BF969EB}" type="pres">
      <dgm:prSet presAssocID="{0E90A3DE-7024-4EBE-90D0-B81E9F363069}" presName="textRect" presStyleLbl="revTx" presStyleIdx="0" presStyleCnt="4">
        <dgm:presLayoutVars>
          <dgm:chMax val="1"/>
          <dgm:chPref val="1"/>
        </dgm:presLayoutVars>
      </dgm:prSet>
      <dgm:spPr/>
    </dgm:pt>
    <dgm:pt modelId="{86399AAD-A2BD-4D0D-89EF-A10BB251E191}" type="pres">
      <dgm:prSet presAssocID="{E09B00B1-3525-4A14-8D3A-52C93F0933D4}" presName="sibTrans" presStyleCnt="0"/>
      <dgm:spPr/>
    </dgm:pt>
    <dgm:pt modelId="{6D6CA7BA-8271-40F3-B73F-35F510D101D1}" type="pres">
      <dgm:prSet presAssocID="{57CB5646-11B8-4521-85F6-0A958C24910A}" presName="compNode" presStyleCnt="0"/>
      <dgm:spPr/>
    </dgm:pt>
    <dgm:pt modelId="{6149FA3A-47E4-43A1-A9EE-3310C4FBA755}" type="pres">
      <dgm:prSet presAssocID="{57CB5646-11B8-4521-85F6-0A958C2491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CA139291-DA27-4145-8C15-C7F1A1F63AF9}" type="pres">
      <dgm:prSet presAssocID="{57CB5646-11B8-4521-85F6-0A958C24910A}" presName="spaceRect" presStyleCnt="0"/>
      <dgm:spPr/>
    </dgm:pt>
    <dgm:pt modelId="{18AF834C-3D5F-46F9-B232-43EA25F22E9A}" type="pres">
      <dgm:prSet presAssocID="{57CB5646-11B8-4521-85F6-0A958C24910A}" presName="textRect" presStyleLbl="revTx" presStyleIdx="1" presStyleCnt="4">
        <dgm:presLayoutVars>
          <dgm:chMax val="1"/>
          <dgm:chPref val="1"/>
        </dgm:presLayoutVars>
      </dgm:prSet>
      <dgm:spPr/>
    </dgm:pt>
    <dgm:pt modelId="{A6FD9824-CA95-4521-A3AF-EB1C09855249}" type="pres">
      <dgm:prSet presAssocID="{D1D3EF25-9ED5-4E74-9F2B-06C07D09E573}" presName="sibTrans" presStyleCnt="0"/>
      <dgm:spPr/>
    </dgm:pt>
    <dgm:pt modelId="{2089B6EB-15B0-4090-8E6C-123EB3AEAADB}" type="pres">
      <dgm:prSet presAssocID="{D0FB2C42-B2F5-42F9-A32B-E68F55BDF2FC}" presName="compNode" presStyleCnt="0"/>
      <dgm:spPr/>
    </dgm:pt>
    <dgm:pt modelId="{66D53F0E-1FF6-406C-ABE8-06664E6C07FA}" type="pres">
      <dgm:prSet presAssocID="{D0FB2C42-B2F5-42F9-A32B-E68F55BDF2FC}" presName="iconRect" presStyleLbl="node1" presStyleIdx="2" presStyleCnt="4" custLinFactNeighborX="5872" custLinFactNeighborY="-534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6271B67-6F50-4172-BDC3-6EEC55147359}" type="pres">
      <dgm:prSet presAssocID="{D0FB2C42-B2F5-42F9-A32B-E68F55BDF2FC}" presName="spaceRect" presStyleCnt="0"/>
      <dgm:spPr/>
    </dgm:pt>
    <dgm:pt modelId="{476206A4-A83B-4B6A-BA6E-AFB5108A131D}" type="pres">
      <dgm:prSet presAssocID="{D0FB2C42-B2F5-42F9-A32B-E68F55BDF2FC}" presName="textRect" presStyleLbl="revTx" presStyleIdx="2" presStyleCnt="4" custLinFactNeighborX="-3207" custLinFactNeighborY="-768">
        <dgm:presLayoutVars>
          <dgm:chMax val="1"/>
          <dgm:chPref val="1"/>
        </dgm:presLayoutVars>
      </dgm:prSet>
      <dgm:spPr/>
    </dgm:pt>
    <dgm:pt modelId="{F31CD0F9-4A2D-44CF-9CBE-42B6E9FE0E8A}" type="pres">
      <dgm:prSet presAssocID="{6C9D806B-0529-45E9-847B-D03F75C7F3B3}" presName="sibTrans" presStyleCnt="0"/>
      <dgm:spPr/>
    </dgm:pt>
    <dgm:pt modelId="{22E36FA8-24A7-4FF7-B6EF-340895D669A3}" type="pres">
      <dgm:prSet presAssocID="{EA7B7F51-C121-40CC-9CEE-F8CF2CB51407}" presName="compNode" presStyleCnt="0"/>
      <dgm:spPr/>
    </dgm:pt>
    <dgm:pt modelId="{6801A467-AE10-4477-9381-7D6A9811D3E5}" type="pres">
      <dgm:prSet presAssocID="{EA7B7F51-C121-40CC-9CEE-F8CF2CB514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v"/>
        </a:ext>
      </dgm:extLst>
    </dgm:pt>
    <dgm:pt modelId="{780E6C26-AA0D-4B60-BBD1-DFCA34E65E3F}" type="pres">
      <dgm:prSet presAssocID="{EA7B7F51-C121-40CC-9CEE-F8CF2CB51407}" presName="spaceRect" presStyleCnt="0"/>
      <dgm:spPr/>
    </dgm:pt>
    <dgm:pt modelId="{79B1D94A-1458-4742-8710-292856DC47AD}" type="pres">
      <dgm:prSet presAssocID="{EA7B7F51-C121-40CC-9CEE-F8CF2CB514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95172F-E268-4B8C-A6BB-70FB18626D3D}" srcId="{5284BFD5-FAD5-4FBC-A19E-2C6F86CDAE38}" destId="{57CB5646-11B8-4521-85F6-0A958C24910A}" srcOrd="1" destOrd="0" parTransId="{33222D70-C445-4FEA-8ECC-FB792979F107}" sibTransId="{D1D3EF25-9ED5-4E74-9F2B-06C07D09E573}"/>
    <dgm:cxn modelId="{C5C07238-7B2F-4667-B0BF-A3EDDDF4F4C3}" type="presOf" srcId="{0E90A3DE-7024-4EBE-90D0-B81E9F363069}" destId="{E1978C38-F47D-451C-93D0-53753BF969EB}" srcOrd="0" destOrd="0" presId="urn:microsoft.com/office/officeart/2018/2/layout/IconLabelList"/>
    <dgm:cxn modelId="{A8EA3764-BA12-4C16-9574-8DBD060F90A2}" srcId="{5284BFD5-FAD5-4FBC-A19E-2C6F86CDAE38}" destId="{D0FB2C42-B2F5-42F9-A32B-E68F55BDF2FC}" srcOrd="2" destOrd="0" parTransId="{E7B651D7-0F58-4F36-AF52-D6D109E95018}" sibTransId="{6C9D806B-0529-45E9-847B-D03F75C7F3B3}"/>
    <dgm:cxn modelId="{DCF54855-6626-40F4-8AC4-7701F029B365}" type="presOf" srcId="{57CB5646-11B8-4521-85F6-0A958C24910A}" destId="{18AF834C-3D5F-46F9-B232-43EA25F22E9A}" srcOrd="0" destOrd="0" presId="urn:microsoft.com/office/officeart/2018/2/layout/IconLabelList"/>
    <dgm:cxn modelId="{CF3D8756-53F1-4E6C-866A-F2F4C9581845}" srcId="{5284BFD5-FAD5-4FBC-A19E-2C6F86CDAE38}" destId="{0E90A3DE-7024-4EBE-90D0-B81E9F363069}" srcOrd="0" destOrd="0" parTransId="{B0530EB4-1331-463D-B836-B48382B17110}" sibTransId="{E09B00B1-3525-4A14-8D3A-52C93F0933D4}"/>
    <dgm:cxn modelId="{FE920DB5-AB98-451C-9DF7-AF5953F2AE6E}" type="presOf" srcId="{5284BFD5-FAD5-4FBC-A19E-2C6F86CDAE38}" destId="{70D2ABF7-8C2B-4FE4-87D6-39362EDEFAE4}" srcOrd="0" destOrd="0" presId="urn:microsoft.com/office/officeart/2018/2/layout/IconLabelList"/>
    <dgm:cxn modelId="{BAC6B1BB-BB16-4373-B272-D2E51C712E48}" type="presOf" srcId="{D0FB2C42-B2F5-42F9-A32B-E68F55BDF2FC}" destId="{476206A4-A83B-4B6A-BA6E-AFB5108A131D}" srcOrd="0" destOrd="0" presId="urn:microsoft.com/office/officeart/2018/2/layout/IconLabelList"/>
    <dgm:cxn modelId="{00E364D2-CC26-49D3-998B-93A97D88817F}" type="presOf" srcId="{EA7B7F51-C121-40CC-9CEE-F8CF2CB51407}" destId="{79B1D94A-1458-4742-8710-292856DC47AD}" srcOrd="0" destOrd="0" presId="urn:microsoft.com/office/officeart/2018/2/layout/IconLabelList"/>
    <dgm:cxn modelId="{93F7A4F7-CA14-40CA-B73F-9CFCA463325E}" srcId="{5284BFD5-FAD5-4FBC-A19E-2C6F86CDAE38}" destId="{EA7B7F51-C121-40CC-9CEE-F8CF2CB51407}" srcOrd="3" destOrd="0" parTransId="{70F1F0A7-7C30-49E2-959C-9C938D624FD6}" sibTransId="{E8AC94D4-8D82-4580-B4F7-D09DC395610B}"/>
    <dgm:cxn modelId="{364F4BAE-F4E9-4118-90AC-37BFA48AF78A}" type="presParOf" srcId="{70D2ABF7-8C2B-4FE4-87D6-39362EDEFAE4}" destId="{EDAE22B3-A692-48BB-BF42-92B4E1186403}" srcOrd="0" destOrd="0" presId="urn:microsoft.com/office/officeart/2018/2/layout/IconLabelList"/>
    <dgm:cxn modelId="{6457201B-19DA-4192-8993-5FA39AFB207F}" type="presParOf" srcId="{EDAE22B3-A692-48BB-BF42-92B4E1186403}" destId="{5806B00B-236B-40CC-8A05-06A1FFA7718A}" srcOrd="0" destOrd="0" presId="urn:microsoft.com/office/officeart/2018/2/layout/IconLabelList"/>
    <dgm:cxn modelId="{6771A260-ECC3-4EAF-B1CF-2009B64DAA78}" type="presParOf" srcId="{EDAE22B3-A692-48BB-BF42-92B4E1186403}" destId="{2133DB33-6A3F-404A-BBB0-1801CC29DD09}" srcOrd="1" destOrd="0" presId="urn:microsoft.com/office/officeart/2018/2/layout/IconLabelList"/>
    <dgm:cxn modelId="{FA7EF802-60CE-4758-A270-A5D930FB692C}" type="presParOf" srcId="{EDAE22B3-A692-48BB-BF42-92B4E1186403}" destId="{E1978C38-F47D-451C-93D0-53753BF969EB}" srcOrd="2" destOrd="0" presId="urn:microsoft.com/office/officeart/2018/2/layout/IconLabelList"/>
    <dgm:cxn modelId="{8D647282-A756-49F4-B084-2EBA1DA042DB}" type="presParOf" srcId="{70D2ABF7-8C2B-4FE4-87D6-39362EDEFAE4}" destId="{86399AAD-A2BD-4D0D-89EF-A10BB251E191}" srcOrd="1" destOrd="0" presId="urn:microsoft.com/office/officeart/2018/2/layout/IconLabelList"/>
    <dgm:cxn modelId="{A9AEB7A3-6277-4313-A929-8DA6F07A6D93}" type="presParOf" srcId="{70D2ABF7-8C2B-4FE4-87D6-39362EDEFAE4}" destId="{6D6CA7BA-8271-40F3-B73F-35F510D101D1}" srcOrd="2" destOrd="0" presId="urn:microsoft.com/office/officeart/2018/2/layout/IconLabelList"/>
    <dgm:cxn modelId="{9F2519F7-AD18-436A-BE03-138BCB4AAEA4}" type="presParOf" srcId="{6D6CA7BA-8271-40F3-B73F-35F510D101D1}" destId="{6149FA3A-47E4-43A1-A9EE-3310C4FBA755}" srcOrd="0" destOrd="0" presId="urn:microsoft.com/office/officeart/2018/2/layout/IconLabelList"/>
    <dgm:cxn modelId="{30B3D26F-33A5-4FB9-BD2B-D9580C63E1BD}" type="presParOf" srcId="{6D6CA7BA-8271-40F3-B73F-35F510D101D1}" destId="{CA139291-DA27-4145-8C15-C7F1A1F63AF9}" srcOrd="1" destOrd="0" presId="urn:microsoft.com/office/officeart/2018/2/layout/IconLabelList"/>
    <dgm:cxn modelId="{2BD7440F-A72B-4763-9634-6BA916E00CA8}" type="presParOf" srcId="{6D6CA7BA-8271-40F3-B73F-35F510D101D1}" destId="{18AF834C-3D5F-46F9-B232-43EA25F22E9A}" srcOrd="2" destOrd="0" presId="urn:microsoft.com/office/officeart/2018/2/layout/IconLabelList"/>
    <dgm:cxn modelId="{4DAC2DB4-921B-4803-A88F-345F3210A722}" type="presParOf" srcId="{70D2ABF7-8C2B-4FE4-87D6-39362EDEFAE4}" destId="{A6FD9824-CA95-4521-A3AF-EB1C09855249}" srcOrd="3" destOrd="0" presId="urn:microsoft.com/office/officeart/2018/2/layout/IconLabelList"/>
    <dgm:cxn modelId="{04ED64E0-CFBD-44B0-9D58-73F42FDD02DA}" type="presParOf" srcId="{70D2ABF7-8C2B-4FE4-87D6-39362EDEFAE4}" destId="{2089B6EB-15B0-4090-8E6C-123EB3AEAADB}" srcOrd="4" destOrd="0" presId="urn:microsoft.com/office/officeart/2018/2/layout/IconLabelList"/>
    <dgm:cxn modelId="{8A69AE4A-249C-4E3F-AADC-B19C3506D95B}" type="presParOf" srcId="{2089B6EB-15B0-4090-8E6C-123EB3AEAADB}" destId="{66D53F0E-1FF6-406C-ABE8-06664E6C07FA}" srcOrd="0" destOrd="0" presId="urn:microsoft.com/office/officeart/2018/2/layout/IconLabelList"/>
    <dgm:cxn modelId="{34A5A829-76ED-4F4C-B7F5-2260A314F118}" type="presParOf" srcId="{2089B6EB-15B0-4090-8E6C-123EB3AEAADB}" destId="{36271B67-6F50-4172-BDC3-6EEC55147359}" srcOrd="1" destOrd="0" presId="urn:microsoft.com/office/officeart/2018/2/layout/IconLabelList"/>
    <dgm:cxn modelId="{20E1F5E9-53D7-46E6-8925-D112E4207881}" type="presParOf" srcId="{2089B6EB-15B0-4090-8E6C-123EB3AEAADB}" destId="{476206A4-A83B-4B6A-BA6E-AFB5108A131D}" srcOrd="2" destOrd="0" presId="urn:microsoft.com/office/officeart/2018/2/layout/IconLabelList"/>
    <dgm:cxn modelId="{CC41EAC8-0A0A-4E6C-B3A9-C7D61F195974}" type="presParOf" srcId="{70D2ABF7-8C2B-4FE4-87D6-39362EDEFAE4}" destId="{F31CD0F9-4A2D-44CF-9CBE-42B6E9FE0E8A}" srcOrd="5" destOrd="0" presId="urn:microsoft.com/office/officeart/2018/2/layout/IconLabelList"/>
    <dgm:cxn modelId="{B49F5279-0BAB-47DF-8160-071BB8244A25}" type="presParOf" srcId="{70D2ABF7-8C2B-4FE4-87D6-39362EDEFAE4}" destId="{22E36FA8-24A7-4FF7-B6EF-340895D669A3}" srcOrd="6" destOrd="0" presId="urn:microsoft.com/office/officeart/2018/2/layout/IconLabelList"/>
    <dgm:cxn modelId="{DDDB65E6-5142-4CBC-A5D3-BBD5074CEAAB}" type="presParOf" srcId="{22E36FA8-24A7-4FF7-B6EF-340895D669A3}" destId="{6801A467-AE10-4477-9381-7D6A9811D3E5}" srcOrd="0" destOrd="0" presId="urn:microsoft.com/office/officeart/2018/2/layout/IconLabelList"/>
    <dgm:cxn modelId="{29B860E0-A85E-4BAF-88F3-E45A618F9EA2}" type="presParOf" srcId="{22E36FA8-24A7-4FF7-B6EF-340895D669A3}" destId="{780E6C26-AA0D-4B60-BBD1-DFCA34E65E3F}" srcOrd="1" destOrd="0" presId="urn:microsoft.com/office/officeart/2018/2/layout/IconLabelList"/>
    <dgm:cxn modelId="{89EAB20D-F22D-4F37-9C18-E1A86F7185F4}" type="presParOf" srcId="{22E36FA8-24A7-4FF7-B6EF-340895D669A3}" destId="{79B1D94A-1458-4742-8710-292856DC47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D5D2F3-73FB-4F9A-8017-02A77518DA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7C9EF7-472A-407D-9914-99AAD706EDF1}">
      <dgm:prSet/>
      <dgm:spPr/>
      <dgm:t>
        <a:bodyPr/>
        <a:lstStyle/>
        <a:p>
          <a:r>
            <a:rPr lang="tr-TR" b="1" dirty="0" err="1"/>
            <a:t>Lithium</a:t>
          </a:r>
          <a:r>
            <a:rPr lang="tr-TR" b="1" dirty="0"/>
            <a:t> - A Critical Element</a:t>
          </a:r>
          <a:r>
            <a:rPr lang="tr-TR" dirty="0"/>
            <a:t> </a:t>
          </a:r>
          <a:endParaRPr lang="en-US" dirty="0"/>
        </a:p>
      </dgm:t>
    </dgm:pt>
    <dgm:pt modelId="{3779F47D-1BB4-4009-B406-FA05B2F84427}" type="parTrans" cxnId="{730383F1-EE06-44D8-AC67-FDEB236A2325}">
      <dgm:prSet/>
      <dgm:spPr/>
      <dgm:t>
        <a:bodyPr/>
        <a:lstStyle/>
        <a:p>
          <a:endParaRPr lang="en-US"/>
        </a:p>
      </dgm:t>
    </dgm:pt>
    <dgm:pt modelId="{BFF368CA-C888-47C6-AD01-B8FBE81527A8}" type="sibTrans" cxnId="{730383F1-EE06-44D8-AC67-FDEB236A2325}">
      <dgm:prSet/>
      <dgm:spPr/>
      <dgm:t>
        <a:bodyPr/>
        <a:lstStyle/>
        <a:p>
          <a:endParaRPr lang="en-US"/>
        </a:p>
      </dgm:t>
    </dgm:pt>
    <dgm:pt modelId="{5B67422B-4571-4281-AAE6-500B00178824}">
      <dgm:prSet/>
      <dgm:spPr/>
      <dgm:t>
        <a:bodyPr/>
        <a:lstStyle/>
        <a:p>
          <a:r>
            <a:rPr lang="tr-TR"/>
            <a:t>Lithium is an essential component of the cathode material in lithium-ion batteries. </a:t>
          </a:r>
          <a:endParaRPr lang="en-US"/>
        </a:p>
      </dgm:t>
    </dgm:pt>
    <dgm:pt modelId="{E219FB65-D6C1-4FBA-88ED-D6DFAC9138C2}" type="parTrans" cxnId="{07447FDA-4BD5-4437-B159-6D2BADF9E5DD}">
      <dgm:prSet/>
      <dgm:spPr/>
      <dgm:t>
        <a:bodyPr/>
        <a:lstStyle/>
        <a:p>
          <a:endParaRPr lang="en-US"/>
        </a:p>
      </dgm:t>
    </dgm:pt>
    <dgm:pt modelId="{A14F0180-61C9-4A8C-925E-EAB901C9CBA0}" type="sibTrans" cxnId="{07447FDA-4BD5-4437-B159-6D2BADF9E5DD}">
      <dgm:prSet/>
      <dgm:spPr/>
      <dgm:t>
        <a:bodyPr/>
        <a:lstStyle/>
        <a:p>
          <a:endParaRPr lang="en-US"/>
        </a:p>
      </dgm:t>
    </dgm:pt>
    <dgm:pt modelId="{8BE0970B-62E9-4434-8BDE-A5F97283A4D2}">
      <dgm:prSet/>
      <dgm:spPr/>
      <dgm:t>
        <a:bodyPr/>
        <a:lstStyle/>
        <a:p>
          <a:r>
            <a:rPr lang="tr-TR"/>
            <a:t>It is the lightest metal and possesses unique electrochemical properties that make it ideal for battery applications. </a:t>
          </a:r>
          <a:endParaRPr lang="en-US"/>
        </a:p>
      </dgm:t>
    </dgm:pt>
    <dgm:pt modelId="{4EC3E734-B1C2-4C8A-90F4-3CB28E4A565D}" type="parTrans" cxnId="{5CAFF124-E2A1-4ED9-BA29-A623BF19FFF9}">
      <dgm:prSet/>
      <dgm:spPr/>
      <dgm:t>
        <a:bodyPr/>
        <a:lstStyle/>
        <a:p>
          <a:endParaRPr lang="en-US"/>
        </a:p>
      </dgm:t>
    </dgm:pt>
    <dgm:pt modelId="{D0E93884-F387-46A5-90F4-4AABD4B5D9D6}" type="sibTrans" cxnId="{5CAFF124-E2A1-4ED9-BA29-A623BF19FFF9}">
      <dgm:prSet/>
      <dgm:spPr/>
      <dgm:t>
        <a:bodyPr/>
        <a:lstStyle/>
        <a:p>
          <a:endParaRPr lang="en-US"/>
        </a:p>
      </dgm:t>
    </dgm:pt>
    <dgm:pt modelId="{450A6176-408E-4155-8AD3-FD5E8B6CEE61}">
      <dgm:prSet/>
      <dgm:spPr/>
      <dgm:t>
        <a:bodyPr/>
        <a:lstStyle/>
        <a:p>
          <a:r>
            <a:rPr lang="tr-TR"/>
            <a:t>Lithium demand is projected to grow exponentially in the coming years due to the increasing adoption of lithium-ion batteries. </a:t>
          </a:r>
          <a:endParaRPr lang="en-US"/>
        </a:p>
      </dgm:t>
    </dgm:pt>
    <dgm:pt modelId="{07364A08-A8EF-415C-94DC-63B08F88A7BE}" type="parTrans" cxnId="{F95668FF-0C4D-4BFE-A3CB-82F9E63D494C}">
      <dgm:prSet/>
      <dgm:spPr/>
      <dgm:t>
        <a:bodyPr/>
        <a:lstStyle/>
        <a:p>
          <a:endParaRPr lang="en-US"/>
        </a:p>
      </dgm:t>
    </dgm:pt>
    <dgm:pt modelId="{9C6D8434-61CA-42B6-9268-F2343D90BB0F}" type="sibTrans" cxnId="{F95668FF-0C4D-4BFE-A3CB-82F9E63D494C}">
      <dgm:prSet/>
      <dgm:spPr/>
      <dgm:t>
        <a:bodyPr/>
        <a:lstStyle/>
        <a:p>
          <a:endParaRPr lang="en-US"/>
        </a:p>
      </dgm:t>
    </dgm:pt>
    <dgm:pt modelId="{FD5CE6C4-039D-4C9C-946B-D59357CFE751}" type="pres">
      <dgm:prSet presAssocID="{EDD5D2F3-73FB-4F9A-8017-02A77518DAC3}" presName="linear" presStyleCnt="0">
        <dgm:presLayoutVars>
          <dgm:animLvl val="lvl"/>
          <dgm:resizeHandles val="exact"/>
        </dgm:presLayoutVars>
      </dgm:prSet>
      <dgm:spPr/>
    </dgm:pt>
    <dgm:pt modelId="{746F40C9-53D3-46D8-9F48-CF30CAE2D101}" type="pres">
      <dgm:prSet presAssocID="{537C9EF7-472A-407D-9914-99AAD706EDF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2C368A-55A3-45E2-B5D0-CC3484C5C4C7}" type="pres">
      <dgm:prSet presAssocID="{537C9EF7-472A-407D-9914-99AAD706EDF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6EFCC06-9975-4716-90CC-F51E4F348B0B}" type="presOf" srcId="{450A6176-408E-4155-8AD3-FD5E8B6CEE61}" destId="{522C368A-55A3-45E2-B5D0-CC3484C5C4C7}" srcOrd="0" destOrd="2" presId="urn:microsoft.com/office/officeart/2005/8/layout/vList2"/>
    <dgm:cxn modelId="{5CAFF124-E2A1-4ED9-BA29-A623BF19FFF9}" srcId="{537C9EF7-472A-407D-9914-99AAD706EDF1}" destId="{8BE0970B-62E9-4434-8BDE-A5F97283A4D2}" srcOrd="1" destOrd="0" parTransId="{4EC3E734-B1C2-4C8A-90F4-3CB28E4A565D}" sibTransId="{D0E93884-F387-46A5-90F4-4AABD4B5D9D6}"/>
    <dgm:cxn modelId="{BBADCC31-7D95-47D3-9B22-324E485E099E}" type="presOf" srcId="{5B67422B-4571-4281-AAE6-500B00178824}" destId="{522C368A-55A3-45E2-B5D0-CC3484C5C4C7}" srcOrd="0" destOrd="0" presId="urn:microsoft.com/office/officeart/2005/8/layout/vList2"/>
    <dgm:cxn modelId="{E205FC3D-4353-43B7-ADE1-03C804CD1083}" type="presOf" srcId="{EDD5D2F3-73FB-4F9A-8017-02A77518DAC3}" destId="{FD5CE6C4-039D-4C9C-946B-D59357CFE751}" srcOrd="0" destOrd="0" presId="urn:microsoft.com/office/officeart/2005/8/layout/vList2"/>
    <dgm:cxn modelId="{36286252-7D37-4B48-BFF3-AA506B52705D}" type="presOf" srcId="{537C9EF7-472A-407D-9914-99AAD706EDF1}" destId="{746F40C9-53D3-46D8-9F48-CF30CAE2D101}" srcOrd="0" destOrd="0" presId="urn:microsoft.com/office/officeart/2005/8/layout/vList2"/>
    <dgm:cxn modelId="{07447FDA-4BD5-4437-B159-6D2BADF9E5DD}" srcId="{537C9EF7-472A-407D-9914-99AAD706EDF1}" destId="{5B67422B-4571-4281-AAE6-500B00178824}" srcOrd="0" destOrd="0" parTransId="{E219FB65-D6C1-4FBA-88ED-D6DFAC9138C2}" sibTransId="{A14F0180-61C9-4A8C-925E-EAB901C9CBA0}"/>
    <dgm:cxn modelId="{730383F1-EE06-44D8-AC67-FDEB236A2325}" srcId="{EDD5D2F3-73FB-4F9A-8017-02A77518DAC3}" destId="{537C9EF7-472A-407D-9914-99AAD706EDF1}" srcOrd="0" destOrd="0" parTransId="{3779F47D-1BB4-4009-B406-FA05B2F84427}" sibTransId="{BFF368CA-C888-47C6-AD01-B8FBE81527A8}"/>
    <dgm:cxn modelId="{6F0AF8FD-4F96-4949-B82B-D327D88BEB1D}" type="presOf" srcId="{8BE0970B-62E9-4434-8BDE-A5F97283A4D2}" destId="{522C368A-55A3-45E2-B5D0-CC3484C5C4C7}" srcOrd="0" destOrd="1" presId="urn:microsoft.com/office/officeart/2005/8/layout/vList2"/>
    <dgm:cxn modelId="{F95668FF-0C4D-4BFE-A3CB-82F9E63D494C}" srcId="{537C9EF7-472A-407D-9914-99AAD706EDF1}" destId="{450A6176-408E-4155-8AD3-FD5E8B6CEE61}" srcOrd="2" destOrd="0" parTransId="{07364A08-A8EF-415C-94DC-63B08F88A7BE}" sibTransId="{9C6D8434-61CA-42B6-9268-F2343D90BB0F}"/>
    <dgm:cxn modelId="{23983F10-8D08-4835-9751-A0516F6F0884}" type="presParOf" srcId="{FD5CE6C4-039D-4C9C-946B-D59357CFE751}" destId="{746F40C9-53D3-46D8-9F48-CF30CAE2D101}" srcOrd="0" destOrd="0" presId="urn:microsoft.com/office/officeart/2005/8/layout/vList2"/>
    <dgm:cxn modelId="{D5192CEE-15D6-4FAD-9884-E6D3F793813D}" type="presParOf" srcId="{FD5CE6C4-039D-4C9C-946B-D59357CFE751}" destId="{522C368A-55A3-45E2-B5D0-CC3484C5C4C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3F6F-3FAE-4FCC-AFC9-31E529E1ED14}">
      <dsp:nvSpPr>
        <dsp:cNvPr id="0" name=""/>
        <dsp:cNvSpPr/>
      </dsp:nvSpPr>
      <dsp:spPr>
        <a:xfrm>
          <a:off x="1674909" y="399935"/>
          <a:ext cx="723779" cy="7237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8120C-1755-4EC8-88A2-C68E9CC86B84}">
      <dsp:nvSpPr>
        <dsp:cNvPr id="0" name=""/>
        <dsp:cNvSpPr/>
      </dsp:nvSpPr>
      <dsp:spPr>
        <a:xfrm>
          <a:off x="3308317" y="1851450"/>
          <a:ext cx="415283" cy="415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161EF-FA33-43C3-BDD0-AEC8AD3D0165}">
      <dsp:nvSpPr>
        <dsp:cNvPr id="0" name=""/>
        <dsp:cNvSpPr/>
      </dsp:nvSpPr>
      <dsp:spPr>
        <a:xfrm>
          <a:off x="2931528" y="2674317"/>
          <a:ext cx="1186523" cy="47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 dirty="0"/>
            <a:t>POWER BACKUPS</a:t>
          </a:r>
        </a:p>
      </dsp:txBody>
      <dsp:txXfrm>
        <a:off x="2931528" y="2674317"/>
        <a:ext cx="1186523" cy="474609"/>
      </dsp:txXfrm>
    </dsp:sp>
    <dsp:sp modelId="{13FD1C81-3F1E-4D0C-BA69-330FBC98181D}">
      <dsp:nvSpPr>
        <dsp:cNvPr id="0" name=""/>
        <dsp:cNvSpPr/>
      </dsp:nvSpPr>
      <dsp:spPr>
        <a:xfrm>
          <a:off x="1746310" y="2319"/>
          <a:ext cx="723779" cy="7237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207E5-565E-44CF-8C08-BE29613AF1A7}">
      <dsp:nvSpPr>
        <dsp:cNvPr id="0" name=""/>
        <dsp:cNvSpPr/>
      </dsp:nvSpPr>
      <dsp:spPr>
        <a:xfrm>
          <a:off x="1900558" y="156567"/>
          <a:ext cx="415283" cy="415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F0B1B-DF05-430A-B62D-230F374D8AA4}">
      <dsp:nvSpPr>
        <dsp:cNvPr id="0" name=""/>
        <dsp:cNvSpPr/>
      </dsp:nvSpPr>
      <dsp:spPr>
        <a:xfrm>
          <a:off x="1514938" y="951538"/>
          <a:ext cx="1186523" cy="47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 dirty="0"/>
            <a:t>MOBILE,LAPTOPS, DEVİCES</a:t>
          </a:r>
        </a:p>
      </dsp:txBody>
      <dsp:txXfrm>
        <a:off x="1514938" y="951538"/>
        <a:ext cx="1186523" cy="474609"/>
      </dsp:txXfrm>
    </dsp:sp>
    <dsp:sp modelId="{FCDD6FF6-36F5-4E30-A434-9A596C0A7291}">
      <dsp:nvSpPr>
        <dsp:cNvPr id="0" name=""/>
        <dsp:cNvSpPr/>
      </dsp:nvSpPr>
      <dsp:spPr>
        <a:xfrm>
          <a:off x="3140475" y="2319"/>
          <a:ext cx="723779" cy="7237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E74BF-F9CE-461C-81CB-CA305208459B}">
      <dsp:nvSpPr>
        <dsp:cNvPr id="0" name=""/>
        <dsp:cNvSpPr/>
      </dsp:nvSpPr>
      <dsp:spPr>
        <a:xfrm>
          <a:off x="3294723" y="156567"/>
          <a:ext cx="415283" cy="4152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4A638-9D1E-4A26-AC91-8207B14480BB}">
      <dsp:nvSpPr>
        <dsp:cNvPr id="0" name=""/>
        <dsp:cNvSpPr/>
      </dsp:nvSpPr>
      <dsp:spPr>
        <a:xfrm>
          <a:off x="2909103" y="951538"/>
          <a:ext cx="1186523" cy="47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 dirty="0"/>
            <a:t>ELECTRIC MOBILITY </a:t>
          </a:r>
        </a:p>
      </dsp:txBody>
      <dsp:txXfrm>
        <a:off x="2909103" y="951538"/>
        <a:ext cx="1186523" cy="474609"/>
      </dsp:txXfrm>
    </dsp:sp>
    <dsp:sp modelId="{AD3D4A77-D661-4C0E-9EFF-FE7ED792C074}">
      <dsp:nvSpPr>
        <dsp:cNvPr id="0" name=""/>
        <dsp:cNvSpPr/>
      </dsp:nvSpPr>
      <dsp:spPr>
        <a:xfrm>
          <a:off x="1746310" y="1722778"/>
          <a:ext cx="723779" cy="72377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1938A-7DC8-48F8-BA81-C982916C0FFA}">
      <dsp:nvSpPr>
        <dsp:cNvPr id="0" name=""/>
        <dsp:cNvSpPr/>
      </dsp:nvSpPr>
      <dsp:spPr>
        <a:xfrm>
          <a:off x="1900558" y="1877026"/>
          <a:ext cx="415283" cy="4152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10AC1-A8D1-4086-9C69-F12A93A9CE63}">
      <dsp:nvSpPr>
        <dsp:cNvPr id="0" name=""/>
        <dsp:cNvSpPr/>
      </dsp:nvSpPr>
      <dsp:spPr>
        <a:xfrm>
          <a:off x="1514938" y="2671997"/>
          <a:ext cx="1186523" cy="47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 dirty="0"/>
            <a:t>ENERGY STORAGE SYSTEM</a:t>
          </a:r>
        </a:p>
      </dsp:txBody>
      <dsp:txXfrm>
        <a:off x="1514938" y="2671997"/>
        <a:ext cx="1186523" cy="474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9444A-E224-4352-BBCA-A8495BC8FAAA}">
      <dsp:nvSpPr>
        <dsp:cNvPr id="0" name=""/>
        <dsp:cNvSpPr/>
      </dsp:nvSpPr>
      <dsp:spPr>
        <a:xfrm>
          <a:off x="862561" y="574353"/>
          <a:ext cx="3837792" cy="3837792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4448D-CDB1-42DD-B03C-E1C2A930D956}">
      <dsp:nvSpPr>
        <dsp:cNvPr id="0" name=""/>
        <dsp:cNvSpPr/>
      </dsp:nvSpPr>
      <dsp:spPr>
        <a:xfrm>
          <a:off x="862561" y="574353"/>
          <a:ext cx="3837792" cy="3837792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B038B-1FFF-4DC2-81FA-18C0957E87F4}">
      <dsp:nvSpPr>
        <dsp:cNvPr id="0" name=""/>
        <dsp:cNvSpPr/>
      </dsp:nvSpPr>
      <dsp:spPr>
        <a:xfrm>
          <a:off x="862561" y="574353"/>
          <a:ext cx="3837792" cy="3837792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7EEF6-B3D0-4D5B-91FC-8A597826F4B6}">
      <dsp:nvSpPr>
        <dsp:cNvPr id="0" name=""/>
        <dsp:cNvSpPr/>
      </dsp:nvSpPr>
      <dsp:spPr>
        <a:xfrm>
          <a:off x="862561" y="574353"/>
          <a:ext cx="3837792" cy="3837792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222B7-9965-472F-99F1-E507E4975C93}">
      <dsp:nvSpPr>
        <dsp:cNvPr id="0" name=""/>
        <dsp:cNvSpPr/>
      </dsp:nvSpPr>
      <dsp:spPr>
        <a:xfrm>
          <a:off x="862561" y="574353"/>
          <a:ext cx="3837792" cy="3837792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8EEA4-25CE-4B55-90F9-895C2E6D9412}">
      <dsp:nvSpPr>
        <dsp:cNvPr id="0" name=""/>
        <dsp:cNvSpPr/>
      </dsp:nvSpPr>
      <dsp:spPr>
        <a:xfrm>
          <a:off x="1898671" y="1610462"/>
          <a:ext cx="1765573" cy="17655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+mj-lt"/>
              <a:cs typeface="Times New Roman" panose="02020603050405020304" pitchFamily="18" charset="0"/>
            </a:rPr>
            <a:t>CRITICAL RAW MATERIALS IN LI-ION BATTERIES</a:t>
          </a:r>
          <a:endParaRPr lang="tr-TR" sz="1700" kern="1200" dirty="0">
            <a:latin typeface="+mj-lt"/>
          </a:endParaRPr>
        </a:p>
      </dsp:txBody>
      <dsp:txXfrm>
        <a:off x="2157233" y="1869024"/>
        <a:ext cx="1248449" cy="1248449"/>
      </dsp:txXfrm>
    </dsp:sp>
    <dsp:sp modelId="{F1AFE62F-5A45-4F18-8076-FCB831799934}">
      <dsp:nvSpPr>
        <dsp:cNvPr id="0" name=""/>
        <dsp:cNvSpPr/>
      </dsp:nvSpPr>
      <dsp:spPr>
        <a:xfrm>
          <a:off x="2163507" y="895"/>
          <a:ext cx="1235901" cy="12359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LITHIUM</a:t>
          </a:r>
        </a:p>
      </dsp:txBody>
      <dsp:txXfrm>
        <a:off x="2344501" y="181889"/>
        <a:ext cx="873913" cy="873913"/>
      </dsp:txXfrm>
    </dsp:sp>
    <dsp:sp modelId="{DB899A31-4035-46A1-805E-E7DB8CDB73C7}">
      <dsp:nvSpPr>
        <dsp:cNvPr id="0" name=""/>
        <dsp:cNvSpPr/>
      </dsp:nvSpPr>
      <dsp:spPr>
        <a:xfrm>
          <a:off x="3946171" y="1296076"/>
          <a:ext cx="1235901" cy="1235901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MANGANESE</a:t>
          </a:r>
        </a:p>
      </dsp:txBody>
      <dsp:txXfrm>
        <a:off x="4127165" y="1477070"/>
        <a:ext cx="873913" cy="873913"/>
      </dsp:txXfrm>
    </dsp:sp>
    <dsp:sp modelId="{14E648EE-A39E-47EB-A9E2-093E1B30BD1D}">
      <dsp:nvSpPr>
        <dsp:cNvPr id="0" name=""/>
        <dsp:cNvSpPr/>
      </dsp:nvSpPr>
      <dsp:spPr>
        <a:xfrm>
          <a:off x="3265254" y="3391723"/>
          <a:ext cx="1235901" cy="1235901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GRAPHITE</a:t>
          </a:r>
        </a:p>
      </dsp:txBody>
      <dsp:txXfrm>
        <a:off x="3446248" y="3572717"/>
        <a:ext cx="873913" cy="873913"/>
      </dsp:txXfrm>
    </dsp:sp>
    <dsp:sp modelId="{F6A21695-4AA1-442D-BB58-28DF7C4EE806}">
      <dsp:nvSpPr>
        <dsp:cNvPr id="0" name=""/>
        <dsp:cNvSpPr/>
      </dsp:nvSpPr>
      <dsp:spPr>
        <a:xfrm>
          <a:off x="1061760" y="3391723"/>
          <a:ext cx="1235901" cy="1235901"/>
        </a:xfrm>
        <a:prstGeom prst="ellips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COBALT</a:t>
          </a:r>
        </a:p>
      </dsp:txBody>
      <dsp:txXfrm>
        <a:off x="1242754" y="3572717"/>
        <a:ext cx="873913" cy="873913"/>
      </dsp:txXfrm>
    </dsp:sp>
    <dsp:sp modelId="{F0CEEA09-9685-4C69-83F6-9598F7BC805D}">
      <dsp:nvSpPr>
        <dsp:cNvPr id="0" name=""/>
        <dsp:cNvSpPr/>
      </dsp:nvSpPr>
      <dsp:spPr>
        <a:xfrm>
          <a:off x="380843" y="1296076"/>
          <a:ext cx="1235901" cy="1235901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NICKEL</a:t>
          </a:r>
        </a:p>
      </dsp:txBody>
      <dsp:txXfrm>
        <a:off x="561837" y="1477070"/>
        <a:ext cx="873913" cy="873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6B00B-236B-40CC-8A05-06A1FFA7718A}">
      <dsp:nvSpPr>
        <dsp:cNvPr id="0" name=""/>
        <dsp:cNvSpPr/>
      </dsp:nvSpPr>
      <dsp:spPr>
        <a:xfrm>
          <a:off x="629878" y="256245"/>
          <a:ext cx="882939" cy="8829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78C38-F47D-451C-93D0-53753BF969EB}">
      <dsp:nvSpPr>
        <dsp:cNvPr id="0" name=""/>
        <dsp:cNvSpPr/>
      </dsp:nvSpPr>
      <dsp:spPr>
        <a:xfrm>
          <a:off x="62924" y="1452813"/>
          <a:ext cx="196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latin typeface="+mn-lt"/>
            </a:rPr>
            <a:t>HIGH IMPORTANCE FOR KEY &amp; MAJOR TECHNOLOGIES</a:t>
          </a:r>
          <a:endParaRPr lang="en-US" sz="1400" b="1" kern="1200" dirty="0">
            <a:latin typeface="+mn-lt"/>
          </a:endParaRPr>
        </a:p>
      </dsp:txBody>
      <dsp:txXfrm>
        <a:off x="62924" y="1452813"/>
        <a:ext cx="1962086" cy="720000"/>
      </dsp:txXfrm>
    </dsp:sp>
    <dsp:sp modelId="{6149FA3A-47E4-43A1-A9EE-3310C4FBA755}">
      <dsp:nvSpPr>
        <dsp:cNvPr id="0" name=""/>
        <dsp:cNvSpPr/>
      </dsp:nvSpPr>
      <dsp:spPr>
        <a:xfrm>
          <a:off x="2907949" y="279705"/>
          <a:ext cx="882939" cy="882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F834C-3D5F-46F9-B232-43EA25F22E9A}">
      <dsp:nvSpPr>
        <dsp:cNvPr id="0" name=""/>
        <dsp:cNvSpPr/>
      </dsp:nvSpPr>
      <dsp:spPr>
        <a:xfrm>
          <a:off x="2368376" y="1452813"/>
          <a:ext cx="196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latin typeface="+mn-lt"/>
            </a:rPr>
            <a:t>HIGH PROBABILITY OF SUPPLY DISTUPTION</a:t>
          </a:r>
          <a:endParaRPr lang="en-US" sz="1400" b="1" kern="1200" dirty="0">
            <a:latin typeface="+mn-lt"/>
          </a:endParaRPr>
        </a:p>
      </dsp:txBody>
      <dsp:txXfrm>
        <a:off x="2368376" y="1452813"/>
        <a:ext cx="1962086" cy="720000"/>
      </dsp:txXfrm>
    </dsp:sp>
    <dsp:sp modelId="{66D53F0E-1FF6-406C-ABE8-06664E6C07FA}">
      <dsp:nvSpPr>
        <dsp:cNvPr id="0" name=""/>
        <dsp:cNvSpPr/>
      </dsp:nvSpPr>
      <dsp:spPr>
        <a:xfrm>
          <a:off x="654344" y="2616177"/>
          <a:ext cx="882939" cy="8829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206A4-A83B-4B6A-BA6E-AFB5108A131D}">
      <dsp:nvSpPr>
        <dsp:cNvPr id="0" name=""/>
        <dsp:cNvSpPr/>
      </dsp:nvSpPr>
      <dsp:spPr>
        <a:xfrm>
          <a:off x="0" y="3830913"/>
          <a:ext cx="196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latin typeface="+mn-lt"/>
            </a:rPr>
            <a:t>FEW OR NO SATİSFACTORY SUBSTİTUES</a:t>
          </a:r>
          <a:endParaRPr lang="en-US" sz="1400" b="1" kern="1200" dirty="0">
            <a:latin typeface="+mn-lt"/>
          </a:endParaRPr>
        </a:p>
      </dsp:txBody>
      <dsp:txXfrm>
        <a:off x="0" y="3830913"/>
        <a:ext cx="1962086" cy="720000"/>
      </dsp:txXfrm>
    </dsp:sp>
    <dsp:sp modelId="{6801A467-AE10-4477-9381-7D6A9811D3E5}">
      <dsp:nvSpPr>
        <dsp:cNvPr id="0" name=""/>
        <dsp:cNvSpPr/>
      </dsp:nvSpPr>
      <dsp:spPr>
        <a:xfrm>
          <a:off x="2907949" y="2663334"/>
          <a:ext cx="882939" cy="8829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1D94A-1458-4742-8710-292856DC47AD}">
      <dsp:nvSpPr>
        <dsp:cNvPr id="0" name=""/>
        <dsp:cNvSpPr/>
      </dsp:nvSpPr>
      <dsp:spPr>
        <a:xfrm>
          <a:off x="2368376" y="3836442"/>
          <a:ext cx="19620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latin typeface="+mn-lt"/>
            </a:rPr>
            <a:t>SUPPLY SHORTAGE WITH IMPACTS ON ECONOMY</a:t>
          </a:r>
          <a:endParaRPr lang="en-US" sz="1400" b="1" kern="1200" dirty="0">
            <a:latin typeface="+mn-lt"/>
          </a:endParaRPr>
        </a:p>
      </dsp:txBody>
      <dsp:txXfrm>
        <a:off x="2368376" y="3836442"/>
        <a:ext cx="196208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F40C9-53D3-46D8-9F48-CF30CAE2D101}">
      <dsp:nvSpPr>
        <dsp:cNvPr id="0" name=""/>
        <dsp:cNvSpPr/>
      </dsp:nvSpPr>
      <dsp:spPr>
        <a:xfrm>
          <a:off x="0" y="102491"/>
          <a:ext cx="7222836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 err="1"/>
            <a:t>Lithium</a:t>
          </a:r>
          <a:r>
            <a:rPr lang="tr-TR" sz="2400" b="1" kern="1200" dirty="0"/>
            <a:t> - A Critical Element</a:t>
          </a:r>
          <a:r>
            <a:rPr lang="tr-TR" sz="2400" kern="1200" dirty="0"/>
            <a:t> </a:t>
          </a:r>
          <a:endParaRPr lang="en-US" sz="2400" kern="1200" dirty="0"/>
        </a:p>
      </dsp:txBody>
      <dsp:txXfrm>
        <a:off x="28786" y="131277"/>
        <a:ext cx="7165264" cy="532107"/>
      </dsp:txXfrm>
    </dsp:sp>
    <dsp:sp modelId="{522C368A-55A3-45E2-B5D0-CC3484C5C4C7}">
      <dsp:nvSpPr>
        <dsp:cNvPr id="0" name=""/>
        <dsp:cNvSpPr/>
      </dsp:nvSpPr>
      <dsp:spPr>
        <a:xfrm>
          <a:off x="0" y="692171"/>
          <a:ext cx="7222836" cy="203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2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Lithium is an essential component of the cathode material in lithium-ion batteries. 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It is the lightest metal and possesses unique electrochemical properties that make it ideal for battery applications. 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Lithium demand is projected to grow exponentially in the coming years due to the increasing adoption of lithium-ion batteries. </a:t>
          </a:r>
          <a:endParaRPr lang="en-US" sz="1900" kern="1200"/>
        </a:p>
      </dsp:txBody>
      <dsp:txXfrm>
        <a:off x="0" y="692171"/>
        <a:ext cx="7222836" cy="2036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101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96CEE-78B9-4EF0-AEA8-CD519228BF8C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682B3-39C8-4357-9F9B-421DEC36B6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971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82B3-39C8-4357-9F9B-421DEC36B65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646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82B3-39C8-4357-9F9B-421DEC36B65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73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682B3-39C8-4357-9F9B-421DEC36B65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9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5FFA48-264E-82EB-72A4-ED4BF42F4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77E36D7-3729-6722-400D-D4020BF84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3536E3-368E-DD9F-BC28-D0DA871B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ECE4103-2ECB-6243-621F-7B7D368F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CE5D58-CD46-969F-46A1-C2A292FB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658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01BC1C-5A11-67BF-3833-88A8417B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7400CB6-8A35-111B-7FEB-727DDBB9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90070D-60C2-61A0-D47E-C7DC2C1D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937790-6C6F-547F-7FD3-84F954E2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1CDFDD-0745-4080-4470-80F624E2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131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AF29ACA-783E-8E90-6582-0B4309783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69DA7DC-ED60-174F-9B44-4995BD5D6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37EA39-93C1-7FD8-45AC-2C8DF113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397690D-4801-7B13-FDDF-DB136BB6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457A94-13AF-016B-EDB8-BBF77B87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749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23CAE9-C597-84F1-674E-B33C8C5A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421F01-76E9-F4FB-33E2-8EE33DFFC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FA2BC-94D5-608D-A3BC-8BD6E0F5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4A870D-4B35-6C73-BA24-7A4B695F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7F736E-7668-E050-BB99-E4D6EB94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6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6CA39D-BB97-6B0F-7C6E-247E70D0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F609F4-9FE4-B680-C48B-39EB3425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BCF4DAC-A1DB-B0BC-0D15-ACE233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D68E57-D607-9F48-88C6-7FD4CE9A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498DC6-61CA-8407-590B-97D5C06D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608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12D023-3BBD-4D7F-DEDF-C1D62AF4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72BAB6-286A-E477-8B9D-934FCEF55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FF73DB4-E8AA-9A59-C2D1-569873DD5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5600B89-7224-86CF-D91B-647D4A59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B4D844E-0847-7753-E266-2E4DC8CF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D173271-80DE-EA80-CD3C-85A33CBA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51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DC1205-A326-ED99-3A33-B184EC36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EDEFC33-82D4-3613-47F1-1D2F4160C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C424C8-9C60-3611-C2C9-DDDD81A6E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86BA536-7C02-3849-3A51-DFF116783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8FEE233-4511-F986-5DAE-3AAA7C667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C06BC83-5158-EC45-77D6-9F182E20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130D656-1A0C-E174-A591-11F3C7A7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B5A3CE6-00F7-1C07-19D8-A6CC2347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616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CCC240-9E50-CF76-A9D5-4BCFF639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E27B592-F3B6-7CC0-0819-DC1F2D70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65109DA-DA5F-4A28-5D84-EC90E060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4212E35-C529-40B2-E4C8-D371BFA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10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29A27D4-F329-3ABA-DF76-AF29964A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B8D1F45-4C52-ACA0-16FF-EA2AEE83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9F6E6B-06B4-13D8-1011-87C6988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089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3EFEFB-32AE-4654-D37C-F4B366C7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8DAB24-9B94-AF02-4723-2E9C1CB0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269A5C4-500B-E823-23ED-44B53576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99EAA30-AC55-C8B3-A406-412AB846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F97A895-7285-BDD5-073C-7EF33359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F1823E-6EA0-FA0D-997E-FFD8DCA8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374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94DA68-F1CC-5486-6045-0684F2BF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C12DE0D-4210-27C3-FCAD-BF5F956B1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219C267-8181-7A44-25BE-9F687B28B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8484643-D373-1A16-8271-E93EA73B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CC60EE0-AC56-6555-B209-37B6F8F1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319EA9E-5203-A8CA-80BC-13D3A53F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06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AB229C8-F41B-D949-5C3F-C55E89AA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389B05-46D5-57F3-B84B-70D132B3F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D0E22D2-AE74-B363-3E5D-9FD49FB78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46D30A-E927-4C52-9F4C-80949B3BF242}" type="datetimeFigureOut">
              <a:rPr lang="tr-TR" smtClean="0"/>
              <a:t>22.05.2024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9DF213-22EE-3503-3355-6FFE3A76F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E120CA-8A33-6306-9290-F2018CE9F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77ABD-CD0B-40E7-80CE-BD61F2F2B5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81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 /><Relationship Id="rId3" Type="http://schemas.openxmlformats.org/officeDocument/2006/relationships/image" Target="../media/image31.png" /><Relationship Id="rId7" Type="http://schemas.openxmlformats.org/officeDocument/2006/relationships/diagramColors" Target="../diagrams/colors4.xml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Relationship Id="rId6" Type="http://schemas.openxmlformats.org/officeDocument/2006/relationships/diagramQuickStyle" Target="../diagrams/quickStyle4.xml" /><Relationship Id="rId5" Type="http://schemas.openxmlformats.org/officeDocument/2006/relationships/diagramLayout" Target="../diagrams/layout4.xml" /><Relationship Id="rId4" Type="http://schemas.openxmlformats.org/officeDocument/2006/relationships/diagramData" Target="../diagrams/data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8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8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8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8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8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42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 /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8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 /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8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49.jpe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8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54.jpe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57.pn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4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 /><Relationship Id="rId2" Type="http://schemas.openxmlformats.org/officeDocument/2006/relationships/image" Target="../media/image67.jpeg" /><Relationship Id="rId1" Type="http://schemas.openxmlformats.org/officeDocument/2006/relationships/slideLayout" Target="../slideLayouts/slideLayout4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svg" /><Relationship Id="rId5" Type="http://schemas.openxmlformats.org/officeDocument/2006/relationships/image" Target="../media/image16.png" /><Relationship Id="rId4" Type="http://schemas.openxmlformats.org/officeDocument/2006/relationships/image" Target="../media/image15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 /><Relationship Id="rId3" Type="http://schemas.openxmlformats.org/officeDocument/2006/relationships/diagramLayout" Target="../diagrams/layout2.xml" /><Relationship Id="rId7" Type="http://schemas.openxmlformats.org/officeDocument/2006/relationships/diagramData" Target="../diagrams/data3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2.xml" /><Relationship Id="rId11" Type="http://schemas.microsoft.com/office/2007/relationships/diagramDrawing" Target="../diagrams/drawing3.xml" /><Relationship Id="rId5" Type="http://schemas.openxmlformats.org/officeDocument/2006/relationships/diagramColors" Target="../diagrams/colors2.xml" /><Relationship Id="rId10" Type="http://schemas.openxmlformats.org/officeDocument/2006/relationships/diagramColors" Target="../diagrams/colors3.xml" /><Relationship Id="rId4" Type="http://schemas.openxmlformats.org/officeDocument/2006/relationships/diagramQuickStyle" Target="../diagrams/quickStyle2.xml" /><Relationship Id="rId9" Type="http://schemas.openxmlformats.org/officeDocument/2006/relationships/diagramQuickStyle" Target="../diagrams/quickStyle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1FDFFB8-EA1B-F09E-AC32-970805A8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" y="-3684"/>
            <a:ext cx="3576567" cy="30829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Critical Raw Materials for Li-ion Batteries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687E9C3-71C0-78F5-964A-69A5B2B24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09" y="2509579"/>
            <a:ext cx="5956693" cy="3250029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 algn="l">
              <a:buChar char="•"/>
            </a:pPr>
            <a:r>
              <a:rPr lang="en-US" dirty="0">
                <a:solidFill>
                  <a:srgbClr val="FFFFFF"/>
                </a:solidFill>
              </a:rPr>
              <a:t>SERAY COŞKUN</a:t>
            </a:r>
            <a:endParaRPr lang="tr-TR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AHMET MUSAB BEŞBADEM </a:t>
            </a:r>
            <a:endParaRPr lang="en-US" dirty="0"/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EBRU BAYAM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ENES KARA</a:t>
            </a:r>
            <a:endParaRPr lang="en-US" dirty="0"/>
          </a:p>
        </p:txBody>
      </p:sp>
      <p:pic>
        <p:nvPicPr>
          <p:cNvPr id="6" name="Resim 5" descr="metin, diyagram, ekran görüntüsü, daire içeren bir resim&#10;&#10;Açıklama otomatik olarak oluşturuldu">
            <a:extLst>
              <a:ext uri="{FF2B5EF4-FFF2-40B4-BE49-F238E27FC236}">
                <a16:creationId xmlns:a16="http://schemas.microsoft.com/office/drawing/2014/main" id="{114F135A-CAB0-7933-B03E-6C7007AD2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1" t="-1267" r="22476" b="2285"/>
          <a:stretch/>
        </p:blipFill>
        <p:spPr>
          <a:xfrm>
            <a:off x="5077301" y="358586"/>
            <a:ext cx="6272320" cy="57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0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küçük alet, elektronik cihaz, elektronik donanım, iç mekan içeren bir resim&#10;&#10;Açıklama otomatik olarak oluşturuldu">
            <a:extLst>
              <a:ext uri="{FF2B5EF4-FFF2-40B4-BE49-F238E27FC236}">
                <a16:creationId xmlns:a16="http://schemas.microsoft.com/office/drawing/2014/main" id="{AB639D9B-8B40-3252-85B2-57616ED5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94095"/>
            <a:ext cx="4054416" cy="2702944"/>
          </a:xfrm>
          <a:prstGeom prst="rect">
            <a:avLst/>
          </a:prstGeom>
        </p:spPr>
      </p:pic>
      <p:pic>
        <p:nvPicPr>
          <p:cNvPr id="3" name="Resim 2" descr="su, gökyüzü, dağ, dış mekan içeren bir resim&#10;&#10;Açıklama otomatik olarak oluşturuldu">
            <a:extLst>
              <a:ext uri="{FF2B5EF4-FFF2-40B4-BE49-F238E27FC236}">
                <a16:creationId xmlns:a16="http://schemas.microsoft.com/office/drawing/2014/main" id="{591727F9-D3BD-BAA6-B212-C8B159B5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2" y="209191"/>
            <a:ext cx="4219037" cy="2672751"/>
          </a:xfrm>
          <a:prstGeom prst="rect">
            <a:avLst/>
          </a:prstGeom>
        </p:spPr>
      </p:pic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4CE8EBEB-D740-CF90-652D-037C18A9E1BA}"/>
              </a:ext>
            </a:extLst>
          </p:cNvPr>
          <p:cNvGraphicFramePr/>
          <p:nvPr/>
        </p:nvGraphicFramePr>
        <p:xfrm>
          <a:off x="244764" y="3200400"/>
          <a:ext cx="7222836" cy="283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387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aşlık 11">
            <a:extLst>
              <a:ext uri="{FF2B5EF4-FFF2-40B4-BE49-F238E27FC236}">
                <a16:creationId xmlns:a16="http://schemas.microsoft.com/office/drawing/2014/main" id="{47FD56F1-CF61-C964-90B3-B018253D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900" dirty="0"/>
              <a:t>LITHIUM RESOURCES &amp; DISTRIBUTION</a:t>
            </a:r>
            <a:endParaRPr lang="en-US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Resim 15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EF539E88-A5DB-D444-7DD0-1CA9CA523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r="7680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15" name="İçerik Yer Tutucusu 14" descr="metin, harita, atlas, diyagram içeren bir resim&#10;&#10;Açıklama otomatik olarak oluşturuldu">
            <a:extLst>
              <a:ext uri="{FF2B5EF4-FFF2-40B4-BE49-F238E27FC236}">
                <a16:creationId xmlns:a16="http://schemas.microsoft.com/office/drawing/2014/main" id="{0C7B250E-FABF-5C5E-7E30-2D739BF7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73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14" name="Metin Yer Tutucusu 13">
            <a:extLst>
              <a:ext uri="{FF2B5EF4-FFF2-40B4-BE49-F238E27FC236}">
                <a16:creationId xmlns:a16="http://schemas.microsoft.com/office/drawing/2014/main" id="{A6A9837A-8A10-BED5-805F-295333017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Lithium resources are not evenly distributed around the world.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Key regions with significant lithium reserves: 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South American Lithium Triangle (Bolivia, Chile, Argentina) - 53% of global reserves.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Australia, China, and the United States also hold substantial reserves.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9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kutusu 4">
            <a:extLst>
              <a:ext uri="{FF2B5EF4-FFF2-40B4-BE49-F238E27FC236}">
                <a16:creationId xmlns:a16="http://schemas.microsoft.com/office/drawing/2014/main" id="{A6FD02B7-E632-B5CF-6D6F-7E48C1CFC0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08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D36401A-EFE5-4E65-EAB7-ADFA7F5D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300" dirty="0"/>
              <a:t>LITHIUM EXTRACTION METHODS</a:t>
            </a:r>
            <a:endParaRPr lang="en-US" sz="4300" dirty="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Resim 5" descr="metin, diyagra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113C3D0-DF00-8169-2F95-7D858FB2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66" y="496630"/>
            <a:ext cx="4176594" cy="2612346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C627BF-4854-5E8A-B564-D989B7B9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100"/>
              <a:t>The resources of lithium are primarily divided into three categories.</a:t>
            </a:r>
          </a:p>
          <a:p>
            <a:r>
              <a:rPr lang="en-US" sz="1100"/>
              <a:t>The first are brines, the other two categories are pegmatites and Sediment-Hosted Deposits.</a:t>
            </a:r>
          </a:p>
          <a:p>
            <a:r>
              <a:rPr lang="en-US" sz="1100"/>
              <a:t>Conventional Lithium Extraction from Brines: </a:t>
            </a:r>
          </a:p>
          <a:p>
            <a:r>
              <a:rPr lang="en-US" sz="1100"/>
              <a:t>Involves solar evaporation ponds to concentrate lithium.</a:t>
            </a:r>
          </a:p>
          <a:p>
            <a:pPr lvl="1"/>
            <a:r>
              <a:rPr lang="en-US" sz="1100"/>
              <a:t>Leads to high water consumption and environmental concerns.</a:t>
            </a:r>
          </a:p>
          <a:p>
            <a:r>
              <a:rPr lang="en-US" sz="1100"/>
              <a:t>Alternative Lithium Extraction Methods: </a:t>
            </a:r>
          </a:p>
          <a:p>
            <a:pPr lvl="1"/>
            <a:r>
              <a:rPr lang="en-US" sz="1100"/>
              <a:t>Direct Lithium Extraction (DLE): </a:t>
            </a:r>
          </a:p>
          <a:p>
            <a:pPr lvl="2"/>
            <a:r>
              <a:rPr lang="en-US" sz="1100"/>
              <a:t>Aims to selectively extract lithium from brines.</a:t>
            </a:r>
          </a:p>
          <a:p>
            <a:pPr lvl="2"/>
            <a:r>
              <a:rPr lang="en-US" sz="1100"/>
              <a:t>Offers potential for reduced water usage.</a:t>
            </a:r>
          </a:p>
          <a:p>
            <a:pPr lvl="1"/>
            <a:r>
              <a:rPr lang="en-US" sz="1100"/>
              <a:t>Lithium Brine Concentration (LBC):</a:t>
            </a:r>
            <a:r>
              <a:rPr lang="en-US" sz="1100" dirty="0"/>
              <a:t> </a:t>
            </a:r>
            <a:endParaRPr lang="en-US" sz="1100"/>
          </a:p>
          <a:p>
            <a:pPr lvl="2"/>
            <a:r>
              <a:rPr lang="en-US" sz="1100"/>
              <a:t>Concentrates lithium brine without separating lithium.</a:t>
            </a:r>
          </a:p>
          <a:p>
            <a:pPr lvl="2"/>
            <a:r>
              <a:rPr lang="en-US" sz="1100"/>
              <a:t>Can involve freshwater use but aims to reduce water loss compared to conventional evaporation ponds.</a:t>
            </a:r>
          </a:p>
          <a:p>
            <a:endParaRPr lang="en-US" sz="1100"/>
          </a:p>
        </p:txBody>
      </p:sp>
      <p:pic>
        <p:nvPicPr>
          <p:cNvPr id="5" name="Resim 4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63536DC5-100C-C902-3BA2-1F115AE7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" y="3771101"/>
            <a:ext cx="4281815" cy="2574511"/>
          </a:xfrm>
          <a:prstGeom prst="rect">
            <a:avLst/>
          </a:prstGeom>
        </p:spPr>
      </p:pic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5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0F5B864-1D0F-52E3-2C72-BF130E19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600" dirty="0"/>
              <a:t>GRAPHITE</a:t>
            </a:r>
            <a:endParaRPr lang="en-US" sz="36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2CC68F5-6869-E725-8100-189B8E892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Graphite, a naturally occurring form of crystalline carbon, is crucial for Li-ion battery anodes.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Key properties of graphite for batteries: 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High electrical conductivity: Enables efficient charge flow.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Layered structure: Allows for lithium ion storage (intercalation).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Stability: Maintains structural integrity during charge/discharge cycles.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Resim 5" descr="diyagram, çizgi, metin içeren bir resim&#10;&#10;Açıklama otomatik olarak oluşturuldu">
            <a:extLst>
              <a:ext uri="{FF2B5EF4-FFF2-40B4-BE49-F238E27FC236}">
                <a16:creationId xmlns:a16="http://schemas.microsoft.com/office/drawing/2014/main" id="{21317A0D-143A-282A-C69A-C202C6EC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36" y="329183"/>
            <a:ext cx="3633624" cy="3429969"/>
          </a:xfrm>
          <a:prstGeom prst="rect">
            <a:avLst/>
          </a:prstGeom>
        </p:spPr>
      </p:pic>
      <p:pic>
        <p:nvPicPr>
          <p:cNvPr id="5" name="İçerik Yer Tutucusu 4" descr="volkanik kaya, siyah beyaz, manzara, taş içeren bir resim&#10;&#10;Açıklama otomatik olarak oluşturuldu">
            <a:extLst>
              <a:ext uri="{FF2B5EF4-FFF2-40B4-BE49-F238E27FC236}">
                <a16:creationId xmlns:a16="http://schemas.microsoft.com/office/drawing/2014/main" id="{9EF1DC0D-02D7-89DA-91B2-33F2BA0E8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0681" y="4079193"/>
            <a:ext cx="3282246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C1CE89-9B9F-4E97-B69E-7ABC8E57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000" dirty="0">
                <a:ea typeface="+mj-lt"/>
                <a:cs typeface="+mj-lt"/>
              </a:rPr>
              <a:t>GRAPHITE SOURCES: NATURAL - SYNTHETIC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0C9248-B2A6-111B-4E0F-D72213957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sz="1200" dirty="0">
                <a:ea typeface="+mn-lt"/>
                <a:cs typeface="+mn-lt"/>
              </a:rPr>
              <a:t>Two main </a:t>
            </a:r>
            <a:r>
              <a:rPr lang="tr-TR" sz="1200" dirty="0" err="1">
                <a:ea typeface="+mn-lt"/>
                <a:cs typeface="+mn-lt"/>
              </a:rPr>
              <a:t>types</a:t>
            </a:r>
            <a:r>
              <a:rPr lang="tr-TR" sz="1200" dirty="0">
                <a:ea typeface="+mn-lt"/>
                <a:cs typeface="+mn-lt"/>
              </a:rPr>
              <a:t> of </a:t>
            </a:r>
            <a:r>
              <a:rPr lang="tr-TR" sz="1200" dirty="0" err="1">
                <a:ea typeface="+mn-lt"/>
                <a:cs typeface="+mn-lt"/>
              </a:rPr>
              <a:t>graphite</a:t>
            </a:r>
            <a:r>
              <a:rPr lang="tr-TR" sz="1200" dirty="0">
                <a:ea typeface="+mn-lt"/>
                <a:cs typeface="+mn-lt"/>
              </a:rPr>
              <a:t>: </a:t>
            </a:r>
          </a:p>
          <a:p>
            <a:r>
              <a:rPr lang="tr-TR" sz="1200" b="1" dirty="0">
                <a:latin typeface="Verdana"/>
                <a:ea typeface="Verdana"/>
              </a:rPr>
              <a:t>Natural </a:t>
            </a:r>
            <a:r>
              <a:rPr lang="tr-TR" sz="1200" b="1" dirty="0" err="1">
                <a:latin typeface="Verdana"/>
                <a:ea typeface="Verdana"/>
              </a:rPr>
              <a:t>graphite</a:t>
            </a:r>
            <a:r>
              <a:rPr lang="tr-TR" sz="1200" b="1" dirty="0">
                <a:latin typeface="Verdana"/>
                <a:ea typeface="Verdana"/>
              </a:rPr>
              <a:t>: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Extracted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from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metamorphic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rock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or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coal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seams</a:t>
            </a:r>
            <a:r>
              <a:rPr lang="tr-TR" sz="1200" dirty="0">
                <a:latin typeface="Verdana"/>
                <a:ea typeface="Verdana"/>
              </a:rPr>
              <a:t>. </a:t>
            </a:r>
          </a:p>
          <a:p>
            <a:pPr lvl="1"/>
            <a:r>
              <a:rPr lang="tr-TR" sz="1200" b="1" dirty="0" err="1">
                <a:latin typeface="Verdana"/>
                <a:ea typeface="Verdana"/>
              </a:rPr>
              <a:t>Properties</a:t>
            </a:r>
            <a:r>
              <a:rPr lang="tr-TR" sz="1200" b="1" dirty="0">
                <a:latin typeface="Verdana"/>
                <a:ea typeface="Verdana"/>
              </a:rPr>
              <a:t>:</a:t>
            </a:r>
            <a:r>
              <a:rPr lang="tr-TR" sz="1200" dirty="0">
                <a:latin typeface="Verdana"/>
                <a:ea typeface="Verdana"/>
              </a:rPr>
              <a:t> </a:t>
            </a:r>
          </a:p>
          <a:p>
            <a:pPr lvl="2"/>
            <a:r>
              <a:rPr lang="tr-TR" sz="1200" dirty="0" err="1">
                <a:latin typeface="Verdana"/>
                <a:ea typeface="Verdana"/>
              </a:rPr>
              <a:t>Higher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purity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and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crystallinity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Superior</a:t>
            </a:r>
            <a:r>
              <a:rPr lang="tr-TR" sz="1200" dirty="0">
                <a:latin typeface="Verdana"/>
                <a:ea typeface="Verdana"/>
              </a:rPr>
              <a:t> electrical </a:t>
            </a:r>
            <a:r>
              <a:rPr lang="tr-TR" sz="1200" dirty="0" err="1">
                <a:latin typeface="Verdana"/>
                <a:ea typeface="Verdana"/>
              </a:rPr>
              <a:t>conductivity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Better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thermal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stability</a:t>
            </a:r>
            <a:endParaRPr lang="tr-TR" sz="1200" dirty="0">
              <a:latin typeface="Verdana"/>
              <a:ea typeface="Verdana"/>
            </a:endParaRPr>
          </a:p>
          <a:p>
            <a:pPr lvl="1"/>
            <a:r>
              <a:rPr lang="tr-TR" sz="1200" b="1" dirty="0">
                <a:latin typeface="Verdana"/>
                <a:ea typeface="Verdana"/>
              </a:rPr>
              <a:t>Applications:</a:t>
            </a:r>
            <a:r>
              <a:rPr lang="tr-TR" sz="1200" dirty="0">
                <a:latin typeface="Verdana"/>
                <a:ea typeface="Verdana"/>
              </a:rPr>
              <a:t> </a:t>
            </a:r>
          </a:p>
          <a:p>
            <a:pPr lvl="2"/>
            <a:r>
              <a:rPr lang="tr-TR" sz="1200" dirty="0">
                <a:latin typeface="Verdana"/>
                <a:ea typeface="Verdana"/>
              </a:rPr>
              <a:t>High-</a:t>
            </a:r>
            <a:r>
              <a:rPr lang="tr-TR" sz="1200" dirty="0" err="1">
                <a:latin typeface="Verdana"/>
                <a:ea typeface="Verdana"/>
              </a:rPr>
              <a:t>performance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Li-ion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batteries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>
                <a:latin typeface="Verdana"/>
                <a:ea typeface="Verdana"/>
              </a:rPr>
              <a:t>Electronic </a:t>
            </a:r>
            <a:r>
              <a:rPr lang="tr-TR" sz="1200" dirty="0" err="1">
                <a:latin typeface="Verdana"/>
                <a:ea typeface="Verdana"/>
              </a:rPr>
              <a:t>devices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Nuclear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applications</a:t>
            </a:r>
            <a:endParaRPr lang="tr-TR" sz="1200" dirty="0">
              <a:latin typeface="Verdana"/>
              <a:ea typeface="Verdana"/>
            </a:endParaRPr>
          </a:p>
          <a:p>
            <a:r>
              <a:rPr lang="tr-TR" sz="1200" b="1" dirty="0" err="1">
                <a:latin typeface="Verdana"/>
                <a:ea typeface="Verdana"/>
              </a:rPr>
              <a:t>Synthetic</a:t>
            </a:r>
            <a:r>
              <a:rPr lang="tr-TR" sz="1200" b="1" dirty="0">
                <a:latin typeface="Verdana"/>
                <a:ea typeface="Verdana"/>
              </a:rPr>
              <a:t> </a:t>
            </a:r>
            <a:r>
              <a:rPr lang="tr-TR" sz="1200" b="1" dirty="0" err="1">
                <a:latin typeface="Verdana"/>
                <a:ea typeface="Verdana"/>
              </a:rPr>
              <a:t>graphite</a:t>
            </a:r>
            <a:r>
              <a:rPr lang="tr-TR" sz="1200" b="1" dirty="0">
                <a:latin typeface="Verdana"/>
                <a:ea typeface="Verdana"/>
              </a:rPr>
              <a:t>: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Produced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from</a:t>
            </a:r>
            <a:r>
              <a:rPr lang="tr-TR" sz="1200" dirty="0">
                <a:latin typeface="Verdana"/>
                <a:ea typeface="Verdana"/>
              </a:rPr>
              <a:t> petroleum </a:t>
            </a:r>
            <a:r>
              <a:rPr lang="tr-TR" sz="1200" dirty="0" err="1">
                <a:latin typeface="Verdana"/>
                <a:ea typeface="Verdana"/>
              </a:rPr>
              <a:t>coke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or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natural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gas</a:t>
            </a:r>
            <a:r>
              <a:rPr lang="tr-TR" sz="1200" dirty="0">
                <a:latin typeface="Verdana"/>
                <a:ea typeface="Verdana"/>
              </a:rPr>
              <a:t>. </a:t>
            </a:r>
          </a:p>
          <a:p>
            <a:pPr lvl="1"/>
            <a:r>
              <a:rPr lang="tr-TR" sz="1200" b="1" dirty="0" err="1">
                <a:latin typeface="Verdana"/>
                <a:ea typeface="Verdana"/>
              </a:rPr>
              <a:t>Properties</a:t>
            </a:r>
            <a:r>
              <a:rPr lang="tr-TR" sz="1200" b="1" dirty="0">
                <a:latin typeface="Verdana"/>
                <a:ea typeface="Verdana"/>
              </a:rPr>
              <a:t>:</a:t>
            </a:r>
            <a:r>
              <a:rPr lang="tr-TR" sz="1200" dirty="0">
                <a:latin typeface="Verdana"/>
                <a:ea typeface="Verdana"/>
              </a:rPr>
              <a:t> </a:t>
            </a:r>
          </a:p>
          <a:p>
            <a:pPr lvl="2"/>
            <a:r>
              <a:rPr lang="tr-TR" sz="1200" dirty="0" err="1">
                <a:latin typeface="Verdana"/>
                <a:ea typeface="Verdana"/>
              </a:rPr>
              <a:t>Lower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purity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and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crystallinity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Less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expensive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More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environmentally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friendly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production</a:t>
            </a:r>
            <a:endParaRPr lang="tr-TR" sz="1200" dirty="0">
              <a:latin typeface="Verdana"/>
              <a:ea typeface="Verdana"/>
            </a:endParaRPr>
          </a:p>
          <a:p>
            <a:pPr lvl="1"/>
            <a:r>
              <a:rPr lang="tr-TR" sz="1200" b="1" dirty="0">
                <a:latin typeface="Verdana"/>
                <a:ea typeface="Verdana"/>
              </a:rPr>
              <a:t>Applications:</a:t>
            </a:r>
            <a:r>
              <a:rPr lang="tr-TR" sz="1200" dirty="0">
                <a:latin typeface="Verdana"/>
                <a:ea typeface="Verdana"/>
              </a:rPr>
              <a:t> </a:t>
            </a:r>
          </a:p>
          <a:p>
            <a:pPr lvl="2"/>
            <a:r>
              <a:rPr lang="tr-TR" sz="1200" dirty="0" err="1">
                <a:latin typeface="Verdana"/>
                <a:ea typeface="Verdana"/>
              </a:rPr>
              <a:t>Low-cost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Li-ion</a:t>
            </a:r>
            <a:r>
              <a:rPr lang="tr-TR" sz="1200" dirty="0">
                <a:latin typeface="Verdana"/>
                <a:ea typeface="Verdana"/>
              </a:rPr>
              <a:t> </a:t>
            </a:r>
            <a:r>
              <a:rPr lang="tr-TR" sz="1200" dirty="0" err="1">
                <a:latin typeface="Verdana"/>
                <a:ea typeface="Verdana"/>
              </a:rPr>
              <a:t>batteries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>
                <a:latin typeface="Verdana"/>
                <a:ea typeface="Verdana"/>
              </a:rPr>
              <a:t>Electrical </a:t>
            </a:r>
            <a:r>
              <a:rPr lang="tr-TR" sz="1200" dirty="0" err="1">
                <a:latin typeface="Verdana"/>
                <a:ea typeface="Verdana"/>
              </a:rPr>
              <a:t>conductors</a:t>
            </a:r>
            <a:endParaRPr lang="tr-TR" sz="1200" dirty="0">
              <a:latin typeface="Verdana"/>
              <a:ea typeface="Verdana"/>
            </a:endParaRPr>
          </a:p>
          <a:p>
            <a:pPr lvl="2"/>
            <a:r>
              <a:rPr lang="tr-TR" sz="1200" dirty="0" err="1">
                <a:latin typeface="Verdana"/>
                <a:ea typeface="Verdana"/>
              </a:rPr>
              <a:t>Lubricants</a:t>
            </a:r>
            <a:endParaRPr lang="tr-TR" sz="1200" dirty="0">
              <a:latin typeface="Verdana"/>
              <a:ea typeface="Verdana"/>
            </a:endParaRPr>
          </a:p>
          <a:p>
            <a:endParaRPr lang="tr-TR" dirty="0"/>
          </a:p>
        </p:txBody>
      </p:sp>
      <p:pic>
        <p:nvPicPr>
          <p:cNvPr id="6" name="Resim 5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0493EA7-7934-7944-6D00-4FDD5655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5" y="2395148"/>
            <a:ext cx="5213485" cy="3969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E85942-4C85-496E-8429-5DD3C23C6E9E}"/>
              </a:ext>
            </a:extLst>
          </p:cNvPr>
          <p:cNvSpPr/>
          <p:nvPr/>
        </p:nvSpPr>
        <p:spPr>
          <a:xfrm>
            <a:off x="243840" y="2448560"/>
            <a:ext cx="5090160" cy="416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766EE6-AC3D-C7F1-2995-3D8B80A2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/>
              <a:t>Global Graphite Reserves</a:t>
            </a:r>
            <a:endParaRPr lang="en-US" sz="2600"/>
          </a:p>
        </p:txBody>
      </p:sp>
      <p:pic>
        <p:nvPicPr>
          <p:cNvPr id="5" name="İçerik Yer Tutucusu 4" descr="metin, harita, atlas, yazı tipi içeren bir resim&#10;&#10;Açıklama otomatik olarak oluşturuldu">
            <a:extLst>
              <a:ext uri="{FF2B5EF4-FFF2-40B4-BE49-F238E27FC236}">
                <a16:creationId xmlns:a16="http://schemas.microsoft.com/office/drawing/2014/main" id="{0FAA8F2A-6FBC-5AD2-45F1-BFE506F5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96" y="594335"/>
            <a:ext cx="5471160" cy="3378440"/>
          </a:xfrm>
          <a:prstGeom prst="rect">
            <a:avLst/>
          </a:prstGeom>
        </p:spPr>
      </p:pic>
      <p:pic>
        <p:nvPicPr>
          <p:cNvPr id="6" name="Resim 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C06FF0F2-AC26-6F7D-2ED0-8CA39594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874732"/>
            <a:ext cx="5471160" cy="2817647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7E625C2-1D0B-52F5-8E6B-F6200138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900" b="1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900"/>
              <a:t>Estimated global graphite reserves: 1.5 billion </a:t>
            </a:r>
            <a:r>
              <a:rPr lang="en-US" sz="900" dirty="0" err="1"/>
              <a:t>tonnes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900"/>
              <a:t>Distribution of graphite reserves: </a:t>
            </a:r>
          </a:p>
          <a:p>
            <a:pPr marL="285750" lvl="1" indent="-228600">
              <a:buFont typeface="Arial" panose="020B0604020202020204" pitchFamily="34" charset="0"/>
              <a:buChar char="•"/>
            </a:pPr>
            <a:r>
              <a:rPr lang="en-US" sz="900"/>
              <a:t>Africa: 40%</a:t>
            </a:r>
          </a:p>
          <a:p>
            <a:pPr marL="285750" lvl="1" indent="-228600">
              <a:buFont typeface="Arial" panose="020B0604020202020204" pitchFamily="34" charset="0"/>
              <a:buChar char="•"/>
            </a:pPr>
            <a:r>
              <a:rPr lang="en-US" sz="900"/>
              <a:t>Asia: 30%</a:t>
            </a:r>
          </a:p>
          <a:p>
            <a:pPr marL="285750" lvl="1" indent="-228600">
              <a:buFont typeface="Arial" panose="020B0604020202020204" pitchFamily="34" charset="0"/>
              <a:buChar char="•"/>
            </a:pPr>
            <a:r>
              <a:rPr lang="en-US" sz="900"/>
              <a:t>North America: 15%</a:t>
            </a:r>
          </a:p>
          <a:p>
            <a:pPr marL="285750" lvl="1" indent="-228600">
              <a:buFont typeface="Arial" panose="020B0604020202020204" pitchFamily="34" charset="0"/>
              <a:buChar char="•"/>
            </a:pPr>
            <a:r>
              <a:rPr lang="en-US" sz="900"/>
              <a:t>South America: 10%</a:t>
            </a:r>
          </a:p>
          <a:p>
            <a:pPr marL="285750" lvl="1" indent="-228600">
              <a:buFont typeface="Arial" panose="020B0604020202020204" pitchFamily="34" charset="0"/>
              <a:buChar char="•"/>
            </a:pPr>
            <a:r>
              <a:rPr lang="en-US" sz="900"/>
              <a:t>Europe: 5%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900"/>
          </a:p>
          <a:p>
            <a:pPr indent="-228600">
              <a:buFont typeface="Arial" panose="020B0604020202020204" pitchFamily="34" charset="0"/>
              <a:buChar char="•"/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7259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7256-D57F-9E89-A825-D4EA0E88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138" y="551766"/>
            <a:ext cx="4804912" cy="647241"/>
          </a:xfrm>
        </p:spPr>
        <p:txBody>
          <a:bodyPr/>
          <a:lstStyle/>
          <a:p>
            <a:r>
              <a:rPr lang="en-TR" sz="4000" dirty="0"/>
              <a:t>Properties of Nickel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296ADD-C40E-B9C6-7CF8-6F54AA761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225" y="4625632"/>
                <a:ext cx="5110739" cy="19720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TR" dirty="0"/>
                  <a:t>Nickel’s symbol is ‘Ni’.</a:t>
                </a:r>
              </a:p>
              <a:p>
                <a:r>
                  <a:rPr lang="en-TR" dirty="0"/>
                  <a:t>Atomic number is 28.</a:t>
                </a:r>
              </a:p>
              <a:p>
                <a:r>
                  <a:rPr lang="en-TR" dirty="0"/>
                  <a:t>Atomic weight is 58,69 gram.</a:t>
                </a:r>
              </a:p>
              <a:p>
                <a:r>
                  <a:rPr lang="en-TR" dirty="0"/>
                  <a:t>Melting point is 1453 </a:t>
                </a:r>
                <a14:m>
                  <m:oMath xmlns:m="http://schemas.openxmlformats.org/officeDocument/2006/math">
                    <m:r>
                      <a:rPr lang="en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tr-TR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296ADD-C40E-B9C6-7CF8-6F54AA761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225" y="4625632"/>
                <a:ext cx="5110739" cy="1972096"/>
              </a:xfrm>
              <a:blipFill>
                <a:blip r:embed="rId2"/>
                <a:stretch>
                  <a:fillRect l="-2384" t="-7740" r="-2741" b="-89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Nickel - Energy Education">
            <a:extLst>
              <a:ext uri="{FF2B5EF4-FFF2-40B4-BE49-F238E27FC236}">
                <a16:creationId xmlns:a16="http://schemas.microsoft.com/office/drawing/2014/main" id="{191C3899-17C4-9CD2-2214-C4243580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1" y="1320454"/>
            <a:ext cx="4248738" cy="42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ickel - Simple English Wikipedia, the free encyclopedia">
            <a:extLst>
              <a:ext uri="{FF2B5EF4-FFF2-40B4-BE49-F238E27FC236}">
                <a16:creationId xmlns:a16="http://schemas.microsoft.com/office/drawing/2014/main" id="{94BFCF93-1A1A-E14F-0F86-4700EAA7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7" y="1283387"/>
            <a:ext cx="3012607" cy="31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6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6F83-5241-3E2C-4081-E581AB4B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318651"/>
            <a:ext cx="7843519" cy="699655"/>
          </a:xfrm>
        </p:spPr>
        <p:txBody>
          <a:bodyPr>
            <a:normAutofit/>
          </a:bodyPr>
          <a:lstStyle/>
          <a:p>
            <a:r>
              <a:rPr lang="tr-TR" dirty="0"/>
              <a:t>APPLICATION AREAS OF NICKEL&amp;RESERVES</a:t>
            </a:r>
            <a:endParaRPr lang="en-TR" dirty="0"/>
          </a:p>
        </p:txBody>
      </p:sp>
      <p:pic>
        <p:nvPicPr>
          <p:cNvPr id="5" name="Picture 4" descr="Republic of Türkiye Ministry of Energy and Natural Resources - Nickel">
            <a:extLst>
              <a:ext uri="{FF2B5EF4-FFF2-40B4-BE49-F238E27FC236}">
                <a16:creationId xmlns:a16="http://schemas.microsoft.com/office/drawing/2014/main" id="{6A7CAC2A-098C-6EAA-47DC-AD3EA82FB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t="12902" r="9764" b="2139"/>
          <a:stretch/>
        </p:blipFill>
        <p:spPr bwMode="auto">
          <a:xfrm>
            <a:off x="0" y="1613906"/>
            <a:ext cx="6502401" cy="41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 overview of world nickel resources - Stainless Steel World">
            <a:extLst>
              <a:ext uri="{FF2B5EF4-FFF2-40B4-BE49-F238E27FC236}">
                <a16:creationId xmlns:a16="http://schemas.microsoft.com/office/drawing/2014/main" id="{238CE87A-11BE-D3F0-BC48-2C0FCBB4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959" y="1488309"/>
            <a:ext cx="5428277" cy="36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4B44B-889A-75F3-2B75-36C256C14763}"/>
              </a:ext>
            </a:extLst>
          </p:cNvPr>
          <p:cNvSpPr txBox="1"/>
          <p:nvPr/>
        </p:nvSpPr>
        <p:spPr>
          <a:xfrm>
            <a:off x="7447280" y="5408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Mostly found in Indonesia</a:t>
            </a:r>
          </a:p>
        </p:txBody>
      </p:sp>
    </p:spTree>
    <p:extLst>
      <p:ext uri="{BB962C8B-B14F-4D97-AF65-F5344CB8AC3E}">
        <p14:creationId xmlns:p14="http://schemas.microsoft.com/office/powerpoint/2010/main" val="319066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A24-1FDA-111F-F541-5D13DD8F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54" y="359930"/>
            <a:ext cx="4203267" cy="630382"/>
          </a:xfrm>
        </p:spPr>
        <p:txBody>
          <a:bodyPr/>
          <a:lstStyle/>
          <a:p>
            <a:r>
              <a:rPr lang="en-US" dirty="0"/>
              <a:t>Use of Nickel in Battery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753E-D92F-4DDA-3F58-20E01D4E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2374" y="4363459"/>
            <a:ext cx="6270487" cy="2200996"/>
          </a:xfrm>
        </p:spPr>
        <p:txBody>
          <a:bodyPr>
            <a:normAutofit/>
          </a:bodyPr>
          <a:lstStyle/>
          <a:p>
            <a:r>
              <a:rPr lang="en-US" sz="2400" dirty="0"/>
              <a:t>Edison's 1908 tubular plate design improved durability.</a:t>
            </a:r>
          </a:p>
          <a:p>
            <a:r>
              <a:rPr lang="en-US" sz="2400" dirty="0" err="1"/>
              <a:t>Pflider's</a:t>
            </a:r>
            <a:r>
              <a:rPr lang="en-US" sz="2400" dirty="0"/>
              <a:t> sintered plate technology in 1928 revolutionized a field now dominated by sintered nickel electrodes.</a:t>
            </a:r>
            <a:endParaRPr lang="en-TR" sz="2400" dirty="0"/>
          </a:p>
          <a:p>
            <a:endParaRPr lang="en-TR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C5F22-F404-0A6D-0680-F77E6EC16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741" y="3735964"/>
            <a:ext cx="2748539" cy="479570"/>
          </a:xfrm>
        </p:spPr>
        <p:txBody>
          <a:bodyPr/>
          <a:lstStyle/>
          <a:p>
            <a:r>
              <a:rPr lang="en-US" i="1" dirty="0"/>
              <a:t>sintered nickel plate sample</a:t>
            </a:r>
            <a:endParaRPr lang="en-TR" i="1" dirty="0"/>
          </a:p>
        </p:txBody>
      </p:sp>
      <p:pic>
        <p:nvPicPr>
          <p:cNvPr id="5" name="Picture 2" descr="Çin PEM Elektroliz için Özelleştirilmiş Sinterlenmiş Gözenekli Titanyum  Plaka PTL Tedarikçiler, Üreticiler - Ücretsiz Örnek - YINGGAO">
            <a:extLst>
              <a:ext uri="{FF2B5EF4-FFF2-40B4-BE49-F238E27FC236}">
                <a16:creationId xmlns:a16="http://schemas.microsoft.com/office/drawing/2014/main" id="{FDAC3609-3115-BEC0-012E-D130B4C5A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30303" r="7172" b="20606"/>
          <a:stretch/>
        </p:blipFill>
        <p:spPr bwMode="auto">
          <a:xfrm>
            <a:off x="6413645" y="359930"/>
            <a:ext cx="5592733" cy="322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mas Edison - Vikisöz">
            <a:extLst>
              <a:ext uri="{FF2B5EF4-FFF2-40B4-BE49-F238E27FC236}">
                <a16:creationId xmlns:a16="http://schemas.microsoft.com/office/drawing/2014/main" id="{C42D1B7B-80B1-DEC0-A4DA-D6172605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74" y="1329169"/>
            <a:ext cx="3079806" cy="48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CB8B-EACA-D0E8-58D6-BB0F43C50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5911" y="6130635"/>
            <a:ext cx="9260176" cy="408709"/>
          </a:xfrm>
        </p:spPr>
        <p:txBody>
          <a:bodyPr/>
          <a:lstStyle/>
          <a:p>
            <a:r>
              <a:rPr lang="en-US" i="1" dirty="0"/>
              <a:t>A schematic of the Ni-MH battery with a Ni(OH)2 cathode and an anode based on TiF</a:t>
            </a:r>
            <a:r>
              <a:rPr lang="en-US" i="1" baseline="-25000" dirty="0"/>
              <a:t>3</a:t>
            </a:r>
            <a:r>
              <a:rPr lang="en-US" i="1" dirty="0"/>
              <a:t> catalyzed Mg.</a:t>
            </a:r>
            <a:endParaRPr lang="en-TR" i="1" dirty="0"/>
          </a:p>
          <a:p>
            <a:endParaRPr lang="en-TR" i="1" dirty="0"/>
          </a:p>
        </p:txBody>
      </p:sp>
      <p:pic>
        <p:nvPicPr>
          <p:cNvPr id="5" name="Picture 8" descr="e A schematic of the Ni-MH battery with a Ni(OH) 2 cathode and an anode...  | Download Scientific Diagram">
            <a:extLst>
              <a:ext uri="{FF2B5EF4-FFF2-40B4-BE49-F238E27FC236}">
                <a16:creationId xmlns:a16="http://schemas.microsoft.com/office/drawing/2014/main" id="{01AE064F-7BF9-B00F-3C9F-634BE955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63" y="318656"/>
            <a:ext cx="6317673" cy="531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2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73EC1283-86B8-0648-DEDE-B5B9AB4C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4"/>
            <a:ext cx="12192000" cy="65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FB22-00EB-540C-5545-F0D6A21C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6" y="526471"/>
            <a:ext cx="4343400" cy="630381"/>
          </a:xfrm>
        </p:spPr>
        <p:txBody>
          <a:bodyPr/>
          <a:lstStyle/>
          <a:p>
            <a:r>
              <a:rPr lang="en-TR" dirty="0"/>
              <a:t>Properties of Manganese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760F7E-4D16-B010-FA72-D0D4E41F67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0824" y="4416425"/>
                <a:ext cx="6172200" cy="2441575"/>
              </a:xfrm>
            </p:spPr>
            <p:txBody>
              <a:bodyPr/>
              <a:lstStyle/>
              <a:p>
                <a:r>
                  <a:rPr lang="en-TR" dirty="0"/>
                  <a:t>Manganese’s symbol is ‘Mn’.</a:t>
                </a:r>
              </a:p>
              <a:p>
                <a:r>
                  <a:rPr lang="en-TR" dirty="0"/>
                  <a:t>Atomic number is 25.</a:t>
                </a:r>
              </a:p>
              <a:p>
                <a:r>
                  <a:rPr lang="en-TR" dirty="0"/>
                  <a:t>Atomic weight is 54.93 gram.</a:t>
                </a:r>
              </a:p>
              <a:p>
                <a:r>
                  <a:rPr lang="en-TR" dirty="0"/>
                  <a:t>Melting point is 1246</a:t>
                </a:r>
                <a14:m>
                  <m:oMath xmlns:m="http://schemas.openxmlformats.org/officeDocument/2006/math">
                    <m:r>
                      <a:rPr lang="en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T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760F7E-4D16-B010-FA72-D0D4E41F6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824" y="4416425"/>
                <a:ext cx="6172200" cy="2441575"/>
              </a:xfrm>
              <a:blipFill>
                <a:blip r:embed="rId2"/>
                <a:stretch>
                  <a:fillRect l="-2270" t="-498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Manganese Mining and Processing: Everything you Need to Know">
            <a:extLst>
              <a:ext uri="{FF2B5EF4-FFF2-40B4-BE49-F238E27FC236}">
                <a16:creationId xmlns:a16="http://schemas.microsoft.com/office/drawing/2014/main" id="{C7838CFD-F781-0FD5-CFED-025B32DC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" y="1742376"/>
            <a:ext cx="4478121" cy="44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RG Group: What are the Main Uses of Manganese Ore?">
            <a:extLst>
              <a:ext uri="{FF2B5EF4-FFF2-40B4-BE49-F238E27FC236}">
                <a16:creationId xmlns:a16="http://schemas.microsoft.com/office/drawing/2014/main" id="{04ADC4FD-D543-1395-A9D5-BB8B6E31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32" y="841662"/>
            <a:ext cx="4812868" cy="31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9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E35B-15D7-76C2-7AD6-FD43379C5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057" y="263237"/>
            <a:ext cx="5477885" cy="588818"/>
          </a:xfrm>
        </p:spPr>
        <p:txBody>
          <a:bodyPr/>
          <a:lstStyle/>
          <a:p>
            <a:r>
              <a:rPr lang="en-US" dirty="0"/>
              <a:t>Application Areas of Manganese</a:t>
            </a:r>
            <a:endParaRPr lang="en-TR" dirty="0"/>
          </a:p>
        </p:txBody>
      </p:sp>
      <p:pic>
        <p:nvPicPr>
          <p:cNvPr id="5" name="Picture 2" descr="How Does a Battery Work? - Lesson for Kids | Study.com">
            <a:extLst>
              <a:ext uri="{FF2B5EF4-FFF2-40B4-BE49-F238E27FC236}">
                <a16:creationId xmlns:a16="http://schemas.microsoft.com/office/drawing/2014/main" id="{2033CC3C-69D7-9648-E9F4-1EA49EC5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5" y="1453398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he Future of Energy: How Will Technology Transform Our Relationship with  the Environment? | KrASIA">
            <a:extLst>
              <a:ext uri="{FF2B5EF4-FFF2-40B4-BE49-F238E27FC236}">
                <a16:creationId xmlns:a16="http://schemas.microsoft.com/office/drawing/2014/main" id="{2E03AD64-789D-D951-D62D-E87D9DE2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92" y="1219633"/>
            <a:ext cx="4815753" cy="321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72F446-B0BB-1FCE-8A0C-65500F52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209" y="5287427"/>
            <a:ext cx="6625791" cy="1221942"/>
          </a:xfrm>
        </p:spPr>
        <p:txBody>
          <a:bodyPr/>
          <a:lstStyle/>
          <a:p>
            <a:r>
              <a:rPr lang="en-TR" dirty="0"/>
              <a:t>We can use for battery production.</a:t>
            </a:r>
          </a:p>
          <a:p>
            <a:r>
              <a:rPr lang="en-TR" dirty="0"/>
              <a:t>We can use for renewable sources.</a:t>
            </a:r>
          </a:p>
        </p:txBody>
      </p:sp>
    </p:spTree>
    <p:extLst>
      <p:ext uri="{BB962C8B-B14F-4D97-AF65-F5344CB8AC3E}">
        <p14:creationId xmlns:p14="http://schemas.microsoft.com/office/powerpoint/2010/main" val="16507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3E23-739C-5C49-227A-A4098E72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039" y="412864"/>
            <a:ext cx="5146401" cy="547255"/>
          </a:xfrm>
        </p:spPr>
        <p:txBody>
          <a:bodyPr>
            <a:normAutofit fontScale="90000"/>
          </a:bodyPr>
          <a:lstStyle/>
          <a:p>
            <a:r>
              <a:rPr lang="en-TR" dirty="0"/>
              <a:t>Reserves of Manganese</a:t>
            </a:r>
            <a:r>
              <a:rPr lang="tr-TR" dirty="0"/>
              <a:t> &amp;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in </a:t>
            </a:r>
            <a:r>
              <a:rPr lang="tr-TR" dirty="0" err="1"/>
              <a:t>Battery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2BA2-EC95-6E20-C69E-AC4DF0E7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0" y="4406871"/>
            <a:ext cx="6172200" cy="647411"/>
          </a:xfrm>
        </p:spPr>
        <p:txBody>
          <a:bodyPr>
            <a:normAutofit/>
          </a:bodyPr>
          <a:lstStyle/>
          <a:p>
            <a:r>
              <a:rPr lang="en-US" sz="1800" dirty="0"/>
              <a:t>Example of the use of manganese in the battery</a:t>
            </a:r>
            <a:endParaRPr lang="en-TR" sz="1800" dirty="0"/>
          </a:p>
        </p:txBody>
      </p:sp>
      <p:pic>
        <p:nvPicPr>
          <p:cNvPr id="5" name="Picture 2" descr="Manganese: 2024 World Market Review and Forecast to 2033">
            <a:extLst>
              <a:ext uri="{FF2B5EF4-FFF2-40B4-BE49-F238E27FC236}">
                <a16:creationId xmlns:a16="http://schemas.microsoft.com/office/drawing/2014/main" id="{88095D0F-AEE4-64F0-2F33-8687232DA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15865" r="22893" b="5690"/>
          <a:stretch/>
        </p:blipFill>
        <p:spPr bwMode="auto">
          <a:xfrm>
            <a:off x="386080" y="1127760"/>
            <a:ext cx="396240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nganez oksit, mno2 manganez dioksit toz| Alibaba.com">
            <a:extLst>
              <a:ext uri="{FF2B5EF4-FFF2-40B4-BE49-F238E27FC236}">
                <a16:creationId xmlns:a16="http://schemas.microsoft.com/office/drawing/2014/main" id="{F06C5B29-94ED-7D40-9A1E-18ACAEBB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738" y="873759"/>
            <a:ext cx="3408219" cy="340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ganese in Batteries - International Manganese Institute">
            <a:extLst>
              <a:ext uri="{FF2B5EF4-FFF2-40B4-BE49-F238E27FC236}">
                <a16:creationId xmlns:a16="http://schemas.microsoft.com/office/drawing/2014/main" id="{D50431F5-9232-05A3-9F9C-85C35D17A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3589"/>
          <a:stretch/>
        </p:blipFill>
        <p:spPr bwMode="auto">
          <a:xfrm>
            <a:off x="9012149" y="1473200"/>
            <a:ext cx="2885015" cy="250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A4F364-D01A-17BC-B4D5-998F0FDEDF63}"/>
              </a:ext>
            </a:extLst>
          </p:cNvPr>
          <p:cNvSpPr txBox="1"/>
          <p:nvPr/>
        </p:nvSpPr>
        <p:spPr>
          <a:xfrm>
            <a:off x="1137920" y="4524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Most </a:t>
            </a:r>
            <a:r>
              <a:rPr lang="tr-TR" sz="1800" dirty="0" err="1"/>
              <a:t>sources</a:t>
            </a:r>
            <a:r>
              <a:rPr lang="tr-TR" sz="1800" dirty="0"/>
              <a:t> </a:t>
            </a:r>
            <a:r>
              <a:rPr lang="tr-TR" sz="1800" dirty="0" err="1"/>
              <a:t>are</a:t>
            </a:r>
            <a:r>
              <a:rPr lang="tr-TR" sz="1800" dirty="0"/>
              <a:t> in South </a:t>
            </a:r>
            <a:r>
              <a:rPr lang="tr-TR" sz="1800" dirty="0" err="1"/>
              <a:t>Africa</a:t>
            </a:r>
            <a:endParaRPr lang="en-TR" sz="1800" dirty="0"/>
          </a:p>
        </p:txBody>
      </p:sp>
    </p:spTree>
    <p:extLst>
      <p:ext uri="{BB962C8B-B14F-4D97-AF65-F5344CB8AC3E}">
        <p14:creationId xmlns:p14="http://schemas.microsoft.com/office/powerpoint/2010/main" val="156342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4D567F-A0FB-2DB9-0CC6-ABF7F3423453}"/>
              </a:ext>
            </a:extLst>
          </p:cNvPr>
          <p:cNvSpPr txBox="1"/>
          <p:nvPr/>
        </p:nvSpPr>
        <p:spPr>
          <a:xfrm>
            <a:off x="761558" y="-565338"/>
            <a:ext cx="6894576" cy="1783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COBALT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9B8D75A9-70D0-4D7C-B586-612AA70694F4}"/>
              </a:ext>
            </a:extLst>
          </p:cNvPr>
          <p:cNvSpPr txBox="1"/>
          <p:nvPr/>
        </p:nvSpPr>
        <p:spPr>
          <a:xfrm>
            <a:off x="761558" y="1591233"/>
            <a:ext cx="68945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Main source as raw material in LCO, NMC and NCA.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 capacity, good cycling, low self discharge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7" name="Resim 6" descr="Premium PSD | Pure cobalt ore with transparent background">
            <a:extLst>
              <a:ext uri="{FF2B5EF4-FFF2-40B4-BE49-F238E27FC236}">
                <a16:creationId xmlns:a16="http://schemas.microsoft.com/office/drawing/2014/main" id="{6F4D0A40-1306-76B1-AD7D-CA35B043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883" y="850924"/>
            <a:ext cx="2556477" cy="1491965"/>
          </a:xfrm>
          <a:prstGeom prst="rect">
            <a:avLst/>
          </a:prstGeom>
        </p:spPr>
      </p:pic>
      <p:pic>
        <p:nvPicPr>
          <p:cNvPr id="2" name="Resim 1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F0B351DA-06F5-66F4-3CDB-23A5A389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23" y="2422671"/>
            <a:ext cx="6519362" cy="3667141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5D43393-CC92-2199-EAE1-49168F884198}"/>
              </a:ext>
            </a:extLst>
          </p:cNvPr>
          <p:cNvSpPr txBox="1"/>
          <p:nvPr/>
        </p:nvSpPr>
        <p:spPr>
          <a:xfrm>
            <a:off x="1457738" y="6211955"/>
            <a:ext cx="46382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lvl="8"/>
            <a:r>
              <a:rPr lang="tr-TR" err="1"/>
              <a:t>Cobalt</a:t>
            </a:r>
            <a:r>
              <a:rPr lang="tr-TR" dirty="0"/>
              <a:t> </a:t>
            </a:r>
            <a:r>
              <a:rPr lang="tr-TR" err="1"/>
              <a:t>demand</a:t>
            </a:r>
            <a:r>
              <a:rPr lang="tr-TR" dirty="0"/>
              <a:t> </a:t>
            </a:r>
            <a:r>
              <a:rPr lang="tr-TR" err="1"/>
              <a:t>for</a:t>
            </a:r>
            <a:r>
              <a:rPr lang="tr-TR" dirty="0"/>
              <a:t> </a:t>
            </a:r>
            <a:r>
              <a:rPr lang="tr-TR" err="1"/>
              <a:t>various</a:t>
            </a:r>
            <a:r>
              <a:rPr lang="tr-TR" dirty="0"/>
              <a:t> </a:t>
            </a:r>
            <a:r>
              <a:rPr lang="tr-TR" err="1"/>
              <a:t>industries</a:t>
            </a:r>
            <a:r>
              <a:rPr lang="tr-TR" dirty="0"/>
              <a:t> in 2021.</a:t>
            </a:r>
            <a:endParaRPr lang="tr-TR"/>
          </a:p>
        </p:txBody>
      </p:sp>
      <p:pic>
        <p:nvPicPr>
          <p:cNvPr id="6" name="Resim 5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ED0411FF-C7C3-3083-B5F5-CCF929E6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16" y="2695161"/>
            <a:ext cx="5438775" cy="31242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D2FEDA7-D70F-B137-E872-50056AC957DF}"/>
              </a:ext>
            </a:extLst>
          </p:cNvPr>
          <p:cNvSpPr txBox="1"/>
          <p:nvPr/>
        </p:nvSpPr>
        <p:spPr>
          <a:xfrm>
            <a:off x="7526129" y="6211956"/>
            <a:ext cx="3892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 err="1"/>
              <a:t>Cobalt</a:t>
            </a:r>
            <a:r>
              <a:rPr lang="tr-TR" dirty="0"/>
              <a:t> </a:t>
            </a:r>
            <a:r>
              <a:rPr lang="tr-TR" dirty="0" err="1"/>
              <a:t>resources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Globe.</a:t>
            </a:r>
          </a:p>
        </p:txBody>
      </p:sp>
    </p:spTree>
    <p:extLst>
      <p:ext uri="{BB962C8B-B14F-4D97-AF65-F5344CB8AC3E}">
        <p14:creationId xmlns:p14="http://schemas.microsoft.com/office/powerpoint/2010/main" val="184202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aşlık 5">
            <a:extLst>
              <a:ext uri="{FF2B5EF4-FFF2-40B4-BE49-F238E27FC236}">
                <a16:creationId xmlns:a16="http://schemas.microsoft.com/office/drawing/2014/main" id="{A85460EB-002C-101A-1B95-94D9A249B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4000" y="774908"/>
            <a:ext cx="8989017" cy="8033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3600" dirty="0"/>
              <a:t>PRODUCTION METHODS OF COBALT</a:t>
            </a:r>
          </a:p>
        </p:txBody>
      </p:sp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48E5435A-77D1-2CEE-E2C2-5F58DC54D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4" r="-330" b="-293"/>
          <a:stretch/>
        </p:blipFill>
        <p:spPr>
          <a:xfrm>
            <a:off x="328598" y="1583034"/>
            <a:ext cx="9361715" cy="408665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ED71358-8857-C7D8-D8FE-DFB276584C6F}"/>
              </a:ext>
            </a:extLst>
          </p:cNvPr>
          <p:cNvSpPr txBox="1"/>
          <p:nvPr/>
        </p:nvSpPr>
        <p:spPr>
          <a:xfrm>
            <a:off x="2469060" y="5748503"/>
            <a:ext cx="6819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Value </a:t>
            </a:r>
            <a:r>
              <a:rPr lang="tr-TR" dirty="0" err="1"/>
              <a:t>chain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of </a:t>
            </a:r>
            <a:r>
              <a:rPr lang="tr-TR" dirty="0" err="1"/>
              <a:t>Cobalt</a:t>
            </a:r>
            <a:r>
              <a:rPr lang="tr-TR" dirty="0"/>
              <a:t>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3161203-5D2A-21B9-3B2F-6F4182FC79E8}"/>
              </a:ext>
            </a:extLst>
          </p:cNvPr>
          <p:cNvSpPr txBox="1"/>
          <p:nvPr/>
        </p:nvSpPr>
        <p:spPr>
          <a:xfrm>
            <a:off x="9684756" y="1369859"/>
            <a:ext cx="2153103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tr-TR" sz="2000" err="1">
                <a:latin typeface="Aptos Display"/>
                <a:cs typeface="Calibri"/>
              </a:rPr>
              <a:t>Cobalt</a:t>
            </a:r>
            <a:r>
              <a:rPr lang="tr-TR" sz="2000" dirty="0">
                <a:latin typeface="Aptos Display"/>
                <a:cs typeface="Calibri"/>
              </a:rPr>
              <a:t> is </a:t>
            </a:r>
            <a:r>
              <a:rPr lang="tr-TR" sz="2000" err="1">
                <a:latin typeface="Aptos Display"/>
                <a:cs typeface="Calibri"/>
              </a:rPr>
              <a:t>mostly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produced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through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mining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activities</a:t>
            </a:r>
            <a:r>
              <a:rPr lang="tr-TR" sz="2000" dirty="0">
                <a:latin typeface="Aptos Display"/>
                <a:cs typeface="Calibri"/>
              </a:rPr>
              <a:t>. </a:t>
            </a:r>
            <a:endParaRPr lang="tr-TR"/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tr-TR" sz="2000" err="1">
                <a:latin typeface="Aptos Display"/>
                <a:cs typeface="Calibri"/>
              </a:rPr>
              <a:t>It</a:t>
            </a:r>
            <a:r>
              <a:rPr lang="tr-TR" sz="2000" dirty="0">
                <a:latin typeface="Aptos Display"/>
                <a:cs typeface="Calibri"/>
              </a:rPr>
              <a:t> is </a:t>
            </a:r>
            <a:r>
              <a:rPr lang="tr-TR" sz="2000" err="1">
                <a:latin typeface="Aptos Display"/>
                <a:cs typeface="Calibri"/>
              </a:rPr>
              <a:t>mostly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obtained</a:t>
            </a:r>
            <a:r>
              <a:rPr lang="tr-TR" sz="2000" dirty="0">
                <a:latin typeface="Aptos Display"/>
                <a:cs typeface="Calibri"/>
              </a:rPr>
              <a:t> as a </a:t>
            </a:r>
            <a:r>
              <a:rPr lang="tr-TR" sz="2000" err="1">
                <a:latin typeface="Aptos Display"/>
                <a:cs typeface="Calibri"/>
              </a:rPr>
              <a:t>by-product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from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nickel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and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copper</a:t>
            </a:r>
            <a:r>
              <a:rPr lang="tr-TR" sz="2000" dirty="0">
                <a:latin typeface="Aptos Display"/>
                <a:cs typeface="Calibri"/>
              </a:rPr>
              <a:t> </a:t>
            </a:r>
            <a:r>
              <a:rPr lang="tr-TR" sz="2000" err="1">
                <a:latin typeface="Aptos Display"/>
                <a:cs typeface="Calibri"/>
              </a:rPr>
              <a:t>mining</a:t>
            </a:r>
            <a:r>
              <a:rPr lang="tr-TR" sz="2000" dirty="0">
                <a:latin typeface="Aptos Display"/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endParaRPr lang="tr-TR" sz="2000" dirty="0">
              <a:latin typeface="Aptos Display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35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747206-406D-207E-DFA4-058F687B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>
                <a:ea typeface="+mj-lt"/>
                <a:cs typeface="+mj-lt"/>
              </a:rPr>
              <a:t>PRODUCTION METHODS OF COBALT</a:t>
            </a:r>
            <a:endParaRPr lang="tr-TR" dirty="0">
              <a:ea typeface="+mj-lt"/>
              <a:cs typeface="+mj-lt"/>
            </a:endParaRPr>
          </a:p>
        </p:txBody>
      </p:sp>
      <p:pic>
        <p:nvPicPr>
          <p:cNvPr id="4" name="İçerik Yer Tutucusu 3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EA876726-31B6-DDEA-57F7-5B145752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73" y="1417016"/>
            <a:ext cx="7624219" cy="4351338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981CC1B-FA28-A328-9B01-845A9F96C8C3}"/>
              </a:ext>
            </a:extLst>
          </p:cNvPr>
          <p:cNvSpPr txBox="1"/>
          <p:nvPr/>
        </p:nvSpPr>
        <p:spPr>
          <a:xfrm>
            <a:off x="3047999" y="5897218"/>
            <a:ext cx="3346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Distribution of </a:t>
            </a:r>
            <a:r>
              <a:rPr lang="tr-TR" dirty="0" err="1"/>
              <a:t>cobalt</a:t>
            </a:r>
            <a:r>
              <a:rPr lang="tr-TR" dirty="0"/>
              <a:t> </a:t>
            </a:r>
            <a:r>
              <a:rPr lang="tr-TR" dirty="0" err="1"/>
              <a:t>resources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C3AC284-D3B8-2582-97B8-5CB269AC1007}"/>
              </a:ext>
            </a:extLst>
          </p:cNvPr>
          <p:cNvSpPr txBox="1"/>
          <p:nvPr/>
        </p:nvSpPr>
        <p:spPr>
          <a:xfrm>
            <a:off x="8580782" y="1281212"/>
            <a:ext cx="3379304" cy="4614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tr-TR" sz="2200" dirty="0">
                <a:latin typeface="Aptos Display"/>
                <a:cs typeface="Calibri"/>
              </a:rPr>
              <a:t>Since it is </a:t>
            </a:r>
            <a:r>
              <a:rPr lang="tr-TR" sz="2200" err="1">
                <a:latin typeface="Aptos Display"/>
                <a:cs typeface="Calibri"/>
              </a:rPr>
              <a:t>produced</a:t>
            </a:r>
            <a:r>
              <a:rPr lang="tr-TR" sz="2200" dirty="0">
                <a:latin typeface="Aptos Display"/>
                <a:cs typeface="Calibri"/>
              </a:rPr>
              <a:t> as a </a:t>
            </a:r>
            <a:r>
              <a:rPr lang="tr-TR" sz="2200" err="1">
                <a:latin typeface="Aptos Display"/>
                <a:cs typeface="Calibri"/>
              </a:rPr>
              <a:t>by-product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predominantly</a:t>
            </a:r>
            <a:r>
              <a:rPr lang="tr-TR" sz="2200" dirty="0">
                <a:latin typeface="Aptos Display"/>
                <a:cs typeface="Calibri"/>
              </a:rPr>
              <a:t>, </a:t>
            </a:r>
            <a:r>
              <a:rPr lang="tr-TR" sz="2200" err="1">
                <a:latin typeface="Aptos Display"/>
                <a:cs typeface="Calibri"/>
              </a:rPr>
              <a:t>its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production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highly</a:t>
            </a:r>
            <a:r>
              <a:rPr lang="tr-TR" sz="2200" dirty="0">
                <a:latin typeface="Aptos Display"/>
                <a:cs typeface="Times New Roman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depends</a:t>
            </a:r>
            <a:r>
              <a:rPr lang="tr-TR" sz="2200" dirty="0">
                <a:latin typeface="Aptos Display"/>
                <a:cs typeface="Calibri"/>
              </a:rPr>
              <a:t> on </a:t>
            </a:r>
            <a:r>
              <a:rPr lang="tr-TR" sz="2200" err="1">
                <a:latin typeface="Aptos Display"/>
                <a:cs typeface="Calibri"/>
              </a:rPr>
              <a:t>nickel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and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copper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mining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activities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thus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resulting</a:t>
            </a:r>
            <a:r>
              <a:rPr lang="tr-TR" sz="2200" dirty="0">
                <a:latin typeface="Aptos Display"/>
                <a:cs typeface="Times New Roman"/>
              </a:rPr>
              <a:t> </a:t>
            </a:r>
            <a:r>
              <a:rPr lang="tr-TR" sz="2200" dirty="0">
                <a:latin typeface="Aptos Display"/>
                <a:cs typeface="Calibri"/>
              </a:rPr>
              <a:t>in </a:t>
            </a:r>
            <a:r>
              <a:rPr lang="tr-TR" sz="2200" err="1">
                <a:latin typeface="Aptos Display"/>
                <a:cs typeface="Calibri"/>
              </a:rPr>
              <a:t>price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fluctuations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and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even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shortages</a:t>
            </a:r>
            <a:r>
              <a:rPr lang="tr-TR" sz="2200" dirty="0">
                <a:latin typeface="Aptos Display"/>
                <a:cs typeface="Calibri"/>
              </a:rPr>
              <a:t> </a:t>
            </a:r>
            <a:r>
              <a:rPr lang="tr-TR" sz="2200" err="1">
                <a:latin typeface="Aptos Display"/>
                <a:cs typeface="Calibri"/>
              </a:rPr>
              <a:t>occasionally</a:t>
            </a:r>
            <a:endParaRPr lang="tr-TR" sz="2200" err="1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5692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8F7EED-C15A-9532-E9CA-82B19248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PROCUREMENT ROUTES FOR COBALT</a:t>
            </a:r>
          </a:p>
        </p:txBody>
      </p:sp>
      <p:pic>
        <p:nvPicPr>
          <p:cNvPr id="4" name="Resim 3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A2480122-FC1A-190B-8BF3-8F66D72C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693754"/>
            <a:ext cx="11346372" cy="335425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EB812A0-51CE-E332-A8E0-55EC3CBB3127}"/>
              </a:ext>
            </a:extLst>
          </p:cNvPr>
          <p:cNvSpPr txBox="1"/>
          <p:nvPr/>
        </p:nvSpPr>
        <p:spPr>
          <a:xfrm>
            <a:off x="2059328" y="5247524"/>
            <a:ext cx="85434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200" dirty="0" err="1"/>
              <a:t>Congo</a:t>
            </a:r>
            <a:r>
              <a:rPr lang="tr-TR" sz="2200" dirty="0"/>
              <a:t> </a:t>
            </a:r>
            <a:r>
              <a:rPr lang="tr-TR" sz="2200" dirty="0" err="1"/>
              <a:t>holds</a:t>
            </a:r>
            <a:r>
              <a:rPr lang="tr-TR" sz="2200" dirty="0"/>
              <a:t> </a:t>
            </a:r>
            <a:r>
              <a:rPr lang="tr-TR" sz="2200" dirty="0" err="1"/>
              <a:t>greatest</a:t>
            </a:r>
            <a:r>
              <a:rPr lang="tr-TR" sz="2200" dirty="0"/>
              <a:t> </a:t>
            </a:r>
            <a:r>
              <a:rPr lang="tr-TR" sz="2200" dirty="0" err="1"/>
              <a:t>amount</a:t>
            </a:r>
            <a:r>
              <a:rPr lang="tr-TR" sz="2200" dirty="0"/>
              <a:t> of </a:t>
            </a:r>
            <a:r>
              <a:rPr lang="tr-TR" sz="2200" dirty="0" err="1"/>
              <a:t>reservoir</a:t>
            </a:r>
            <a:r>
              <a:rPr lang="tr-TR" sz="22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tr-TR" sz="2200" err="1"/>
              <a:t>Asia</a:t>
            </a:r>
            <a:r>
              <a:rPr lang="tr-TR" sz="2200" dirty="0"/>
              <a:t> </a:t>
            </a:r>
            <a:r>
              <a:rPr lang="tr-TR" sz="2200" err="1"/>
              <a:t>dominates</a:t>
            </a:r>
            <a:r>
              <a:rPr lang="tr-TR" sz="2200" dirty="0"/>
              <a:t> </a:t>
            </a:r>
            <a:r>
              <a:rPr lang="tr-TR" sz="2200" err="1"/>
              <a:t>the</a:t>
            </a:r>
            <a:r>
              <a:rPr lang="tr-TR" sz="2200" dirty="0"/>
              <a:t> LIB </a:t>
            </a:r>
            <a:r>
              <a:rPr lang="tr-TR" sz="2200" err="1"/>
              <a:t>and</a:t>
            </a:r>
            <a:r>
              <a:rPr lang="tr-TR" sz="2200" dirty="0"/>
              <a:t> </a:t>
            </a:r>
            <a:r>
              <a:rPr lang="tr-TR" sz="2200" err="1"/>
              <a:t>cathode</a:t>
            </a:r>
            <a:r>
              <a:rPr lang="tr-TR" sz="2200" dirty="0"/>
              <a:t> </a:t>
            </a:r>
            <a:r>
              <a:rPr lang="tr-TR" sz="2200" err="1"/>
              <a:t>production</a:t>
            </a:r>
            <a:r>
              <a:rPr lang="tr-TR" sz="2200" dirty="0"/>
              <a:t> market</a:t>
            </a:r>
          </a:p>
          <a:p>
            <a:pPr marL="285750" indent="-285750">
              <a:buFont typeface="Arial"/>
              <a:buChar char="•"/>
            </a:pPr>
            <a:r>
              <a:rPr lang="tr-TR" sz="2200" err="1"/>
              <a:t>Finland</a:t>
            </a:r>
            <a:r>
              <a:rPr lang="tr-TR" sz="2200" dirty="0"/>
              <a:t> </a:t>
            </a:r>
            <a:r>
              <a:rPr lang="tr-TR" sz="2200" err="1"/>
              <a:t>holds</a:t>
            </a:r>
            <a:r>
              <a:rPr lang="tr-TR" sz="2200" dirty="0"/>
              <a:t> </a:t>
            </a:r>
            <a:r>
              <a:rPr lang="tr-TR" sz="2200" err="1"/>
              <a:t>most</a:t>
            </a:r>
            <a:r>
              <a:rPr lang="tr-TR" sz="2200" dirty="0"/>
              <a:t> of </a:t>
            </a:r>
            <a:r>
              <a:rPr lang="tr-TR" sz="2200" err="1"/>
              <a:t>the</a:t>
            </a:r>
            <a:r>
              <a:rPr lang="tr-TR" sz="2200" dirty="0"/>
              <a:t> </a:t>
            </a:r>
            <a:r>
              <a:rPr lang="tr-TR" sz="2200" err="1"/>
              <a:t>resources</a:t>
            </a:r>
            <a:r>
              <a:rPr lang="tr-TR" sz="2200" dirty="0"/>
              <a:t> </a:t>
            </a:r>
            <a:r>
              <a:rPr lang="tr-TR" sz="2200" err="1"/>
              <a:t>for</a:t>
            </a:r>
            <a:r>
              <a:rPr lang="tr-TR" sz="2200" dirty="0"/>
              <a:t> Europe.</a:t>
            </a:r>
          </a:p>
        </p:txBody>
      </p:sp>
    </p:spTree>
    <p:extLst>
      <p:ext uri="{BB962C8B-B14F-4D97-AF65-F5344CB8AC3E}">
        <p14:creationId xmlns:p14="http://schemas.microsoft.com/office/powerpoint/2010/main" val="11260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F61626-9F2E-8F5B-D6BF-992D9820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PRICE FLUCTUATIONS FOR COBALT</a:t>
            </a:r>
          </a:p>
        </p:txBody>
      </p:sp>
      <p:pic>
        <p:nvPicPr>
          <p:cNvPr id="4" name="İçerik Yer Tutucusu 3" descr="metin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14A79203-820D-C54B-0718-489858C85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92" y="1711742"/>
            <a:ext cx="5880153" cy="4036662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ADF61C4-EE18-5844-C9BB-4A19CEDF89C7}"/>
              </a:ext>
            </a:extLst>
          </p:cNvPr>
          <p:cNvSpPr txBox="1"/>
          <p:nvPr/>
        </p:nvSpPr>
        <p:spPr>
          <a:xfrm>
            <a:off x="7613541" y="1713703"/>
            <a:ext cx="3583983" cy="3598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tr-TR" sz="2200" err="1"/>
              <a:t>The</a:t>
            </a:r>
            <a:r>
              <a:rPr lang="tr-TR" sz="2200" dirty="0"/>
              <a:t> </a:t>
            </a:r>
            <a:r>
              <a:rPr lang="tr-TR" sz="2200" err="1"/>
              <a:t>peaks</a:t>
            </a:r>
            <a:r>
              <a:rPr lang="tr-TR" sz="2200" dirty="0"/>
              <a:t> on </a:t>
            </a:r>
            <a:r>
              <a:rPr lang="tr-TR" sz="2200" err="1"/>
              <a:t>the</a:t>
            </a:r>
            <a:r>
              <a:rPr lang="tr-TR" sz="2200" dirty="0"/>
              <a:t> </a:t>
            </a:r>
            <a:r>
              <a:rPr lang="tr-TR" sz="2200" err="1"/>
              <a:t>graph</a:t>
            </a:r>
            <a:r>
              <a:rPr lang="tr-TR" sz="2200" dirty="0"/>
              <a:t> </a:t>
            </a:r>
            <a:r>
              <a:rPr lang="tr-TR" sz="2200" err="1"/>
              <a:t>appear</a:t>
            </a:r>
            <a:r>
              <a:rPr lang="tr-TR" sz="2200" dirty="0"/>
              <a:t> </a:t>
            </a:r>
            <a:r>
              <a:rPr lang="tr-TR" sz="2200" err="1"/>
              <a:t>due</a:t>
            </a:r>
            <a:r>
              <a:rPr lang="tr-TR" sz="2200" dirty="0"/>
              <a:t> </a:t>
            </a:r>
            <a:r>
              <a:rPr lang="tr-TR" sz="2200" err="1"/>
              <a:t>to</a:t>
            </a:r>
            <a:r>
              <a:rPr lang="tr-TR" sz="2200" dirty="0"/>
              <a:t> </a:t>
            </a:r>
            <a:r>
              <a:rPr lang="tr-TR" sz="2200" err="1"/>
              <a:t>cobalt</a:t>
            </a:r>
            <a:r>
              <a:rPr lang="tr-TR" sz="2200" dirty="0"/>
              <a:t> </a:t>
            </a:r>
            <a:r>
              <a:rPr lang="tr-TR" sz="2200" err="1"/>
              <a:t>shortages</a:t>
            </a:r>
            <a:endParaRPr lang="tr-TR" sz="2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tr-TR" sz="2200" err="1"/>
              <a:t>Nickel</a:t>
            </a:r>
            <a:r>
              <a:rPr lang="tr-TR" sz="2200" dirty="0"/>
              <a:t> </a:t>
            </a:r>
            <a:r>
              <a:rPr lang="tr-TR" sz="2200" err="1"/>
              <a:t>prices</a:t>
            </a:r>
            <a:r>
              <a:rPr lang="tr-TR" sz="2200" dirty="0"/>
              <a:t> </a:t>
            </a:r>
            <a:r>
              <a:rPr lang="tr-TR" sz="2200" err="1"/>
              <a:t>are</a:t>
            </a:r>
            <a:r>
              <a:rPr lang="tr-TR" sz="2200" dirty="0"/>
              <a:t> </a:t>
            </a:r>
            <a:r>
              <a:rPr lang="tr-TR" sz="2200" err="1"/>
              <a:t>less</a:t>
            </a:r>
            <a:r>
              <a:rPr lang="tr-TR" sz="2200" dirty="0"/>
              <a:t> </a:t>
            </a:r>
            <a:r>
              <a:rPr lang="tr-TR" sz="2200" err="1"/>
              <a:t>volatile</a:t>
            </a:r>
            <a:r>
              <a:rPr lang="tr-TR" sz="2200" dirty="0"/>
              <a:t> </a:t>
            </a:r>
            <a:r>
              <a:rPr lang="tr-TR" sz="2200" err="1"/>
              <a:t>even</a:t>
            </a:r>
            <a:r>
              <a:rPr lang="tr-TR" sz="2200" dirty="0"/>
              <a:t> </a:t>
            </a:r>
            <a:r>
              <a:rPr lang="tr-TR" sz="2200" err="1"/>
              <a:t>though</a:t>
            </a:r>
            <a:r>
              <a:rPr lang="tr-TR" sz="2200" dirty="0"/>
              <a:t> </a:t>
            </a:r>
            <a:r>
              <a:rPr lang="tr-TR" sz="2200" err="1"/>
              <a:t>cobalt</a:t>
            </a:r>
            <a:r>
              <a:rPr lang="tr-TR" sz="2200" dirty="0"/>
              <a:t> </a:t>
            </a:r>
            <a:r>
              <a:rPr lang="tr-TR" sz="2200" err="1"/>
              <a:t>mining</a:t>
            </a:r>
            <a:r>
              <a:rPr lang="tr-TR" sz="2200" dirty="0"/>
              <a:t> </a:t>
            </a:r>
            <a:r>
              <a:rPr lang="tr-TR" sz="2200" err="1"/>
              <a:t>mostly</a:t>
            </a:r>
            <a:r>
              <a:rPr lang="tr-TR" sz="2200" dirty="0"/>
              <a:t> </a:t>
            </a:r>
            <a:r>
              <a:rPr lang="tr-TR" sz="2200" err="1"/>
              <a:t>depends</a:t>
            </a:r>
            <a:r>
              <a:rPr lang="tr-TR" sz="2200" dirty="0"/>
              <a:t> on </a:t>
            </a:r>
            <a:r>
              <a:rPr lang="tr-TR" sz="2200" err="1"/>
              <a:t>nickel</a:t>
            </a:r>
            <a:r>
              <a:rPr lang="tr-TR" sz="2200" dirty="0"/>
              <a:t> </a:t>
            </a:r>
            <a:r>
              <a:rPr lang="tr-TR" sz="2200" err="1"/>
              <a:t>ores</a:t>
            </a:r>
            <a:r>
              <a:rPr lang="tr-T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670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15E357-A777-6A5F-B7A7-43F7CD58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+mj-lt"/>
                <a:cs typeface="+mj-lt"/>
              </a:rPr>
              <a:t>SUPPLY CHAIN ASPECT OF CRM</a:t>
            </a:r>
            <a:endParaRPr lang="tr-TR" dirty="0"/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0F11BDA2-A7D2-EE62-945E-214CED31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038" y="1704147"/>
            <a:ext cx="10719748" cy="4804120"/>
          </a:xfrm>
        </p:spPr>
      </p:pic>
    </p:spTree>
    <p:extLst>
      <p:ext uri="{BB962C8B-B14F-4D97-AF65-F5344CB8AC3E}">
        <p14:creationId xmlns:p14="http://schemas.microsoft.com/office/powerpoint/2010/main" val="3379575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41DEFE-2E0C-0415-3B19-F6E2C22E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SUPPLY CHAIN ASPECT OF CRM</a:t>
            </a:r>
          </a:p>
        </p:txBody>
      </p:sp>
      <p:pic>
        <p:nvPicPr>
          <p:cNvPr id="5" name="Resim 4" descr="metin, ekran görüntüsü, daire, diyagram içeren bir resim&#10;&#10;Açıklama otomatik olarak oluşturuldu">
            <a:extLst>
              <a:ext uri="{FF2B5EF4-FFF2-40B4-BE49-F238E27FC236}">
                <a16:creationId xmlns:a16="http://schemas.microsoft.com/office/drawing/2014/main" id="{89B4EE33-0DDD-97DD-78C3-82CFDFD0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59636"/>
            <a:ext cx="6818715" cy="470109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FAA7F95-C0E1-AECB-27F3-7CD6DD3898A2}"/>
              </a:ext>
            </a:extLst>
          </p:cNvPr>
          <p:cNvSpPr txBox="1"/>
          <p:nvPr/>
        </p:nvSpPr>
        <p:spPr>
          <a:xfrm>
            <a:off x="8017564" y="2020956"/>
            <a:ext cx="2932043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200" err="1"/>
              <a:t>Economic</a:t>
            </a:r>
            <a:r>
              <a:rPr lang="tr-TR" sz="2200" dirty="0"/>
              <a:t> </a:t>
            </a:r>
            <a:r>
              <a:rPr lang="tr-TR" sz="2200" err="1"/>
              <a:t>value</a:t>
            </a:r>
            <a:r>
              <a:rPr lang="tr-TR" sz="2200" dirty="0"/>
              <a:t> </a:t>
            </a:r>
            <a:r>
              <a:rPr lang="tr-TR" sz="2200" err="1"/>
              <a:t>and</a:t>
            </a:r>
            <a:r>
              <a:rPr lang="tr-TR" sz="2200" dirty="0"/>
              <a:t> </a:t>
            </a:r>
            <a:r>
              <a:rPr lang="tr-TR" sz="2200" err="1"/>
              <a:t>environmental</a:t>
            </a:r>
            <a:r>
              <a:rPr lang="tr-TR" sz="2200" dirty="0"/>
              <a:t> </a:t>
            </a:r>
            <a:r>
              <a:rPr lang="tr-TR" sz="2200" err="1"/>
              <a:t>impacts</a:t>
            </a:r>
            <a:r>
              <a:rPr lang="tr-TR" sz="2200" dirty="0"/>
              <a:t> </a:t>
            </a:r>
            <a:r>
              <a:rPr lang="tr-TR" sz="2200" err="1"/>
              <a:t>should</a:t>
            </a:r>
            <a:r>
              <a:rPr lang="tr-TR" sz="2200" dirty="0"/>
              <a:t> be </a:t>
            </a:r>
            <a:r>
              <a:rPr lang="tr-TR" sz="2200" err="1"/>
              <a:t>taken</a:t>
            </a:r>
            <a:r>
              <a:rPr lang="tr-TR" sz="2200" dirty="0"/>
              <a:t> </a:t>
            </a:r>
            <a:r>
              <a:rPr lang="tr-TR" sz="2200" err="1"/>
              <a:t>into</a:t>
            </a:r>
            <a:r>
              <a:rPr lang="tr-TR" sz="2200" dirty="0"/>
              <a:t> </a:t>
            </a:r>
            <a:r>
              <a:rPr lang="tr-TR" sz="2200" err="1"/>
              <a:t>account</a:t>
            </a:r>
            <a:r>
              <a:rPr lang="tr-TR" sz="2200" dirty="0"/>
              <a:t> </a:t>
            </a:r>
            <a:r>
              <a:rPr lang="tr-TR" sz="2200" err="1"/>
              <a:t>when</a:t>
            </a:r>
            <a:r>
              <a:rPr lang="tr-TR" sz="2200" dirty="0"/>
              <a:t> </a:t>
            </a:r>
            <a:r>
              <a:rPr lang="tr-TR" sz="2200" err="1"/>
              <a:t>considering</a:t>
            </a:r>
            <a:r>
              <a:rPr lang="tr-TR" sz="2200" dirty="0"/>
              <a:t> </a:t>
            </a:r>
            <a:r>
              <a:rPr lang="tr-TR" sz="2200" err="1"/>
              <a:t>supply</a:t>
            </a:r>
            <a:r>
              <a:rPr lang="tr-TR" sz="2200" dirty="0"/>
              <a:t> </a:t>
            </a:r>
            <a:r>
              <a:rPr lang="tr-TR" sz="2200" err="1"/>
              <a:t>chain</a:t>
            </a:r>
            <a:r>
              <a:rPr lang="tr-TR" sz="2200" dirty="0"/>
              <a:t>.</a:t>
            </a:r>
          </a:p>
          <a:p>
            <a:pPr marL="285750" indent="-285750">
              <a:buFont typeface="Arial"/>
              <a:buChar char="•"/>
            </a:pPr>
            <a:endParaRPr lang="tr-TR" sz="2200" dirty="0"/>
          </a:p>
          <a:p>
            <a:pPr marL="285750" indent="-285750">
              <a:buFont typeface="Arial"/>
              <a:buChar char="•"/>
            </a:pPr>
            <a:r>
              <a:rPr lang="tr-TR" sz="2200" dirty="0" err="1"/>
              <a:t>For</a:t>
            </a:r>
            <a:r>
              <a:rPr lang="tr-TR" sz="2200" dirty="0"/>
              <a:t> </a:t>
            </a:r>
            <a:r>
              <a:rPr lang="tr-TR" sz="2200" dirty="0" err="1"/>
              <a:t>each</a:t>
            </a:r>
            <a:r>
              <a:rPr lang="tr-TR" sz="2200" dirty="0"/>
              <a:t> mineral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weight</a:t>
            </a:r>
            <a:r>
              <a:rPr lang="tr-TR" sz="2200" dirty="0"/>
              <a:t> of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criteria</a:t>
            </a:r>
            <a:r>
              <a:rPr lang="tr-TR" sz="2200" dirty="0"/>
              <a:t> is </a:t>
            </a:r>
            <a:r>
              <a:rPr lang="tr-TR" sz="2200" dirty="0" err="1"/>
              <a:t>different</a:t>
            </a:r>
            <a:r>
              <a:rPr lang="tr-T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1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BB1B4E0D-FFD4-264C-345B-D4695169C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83009"/>
              </p:ext>
            </p:extLst>
          </p:nvPr>
        </p:nvGraphicFramePr>
        <p:xfrm>
          <a:off x="6407994" y="484666"/>
          <a:ext cx="4216400" cy="314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6558A489-BEE0-4B20-5607-AF1F66C290D8}"/>
              </a:ext>
            </a:extLst>
          </p:cNvPr>
          <p:cNvSpPr txBox="1"/>
          <p:nvPr/>
        </p:nvSpPr>
        <p:spPr>
          <a:xfrm>
            <a:off x="144295" y="735759"/>
            <a:ext cx="58563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sz="3600" dirty="0">
                <a:latin typeface="Aptos Display"/>
                <a:cs typeface="Times New Roman"/>
              </a:rPr>
              <a:t>APPLICATIONS</a:t>
            </a:r>
          </a:p>
        </p:txBody>
      </p:sp>
      <p:pic>
        <p:nvPicPr>
          <p:cNvPr id="8" name="Resim 7" descr="metin, ekran görüntüsü, daire, diyagram içeren bir resim&#10;&#10;Açıklama otomatik olarak oluşturuldu">
            <a:extLst>
              <a:ext uri="{FF2B5EF4-FFF2-40B4-BE49-F238E27FC236}">
                <a16:creationId xmlns:a16="http://schemas.microsoft.com/office/drawing/2014/main" id="{C986DF9A-9A26-3EE3-A433-E09FD1591F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7" y="1625387"/>
            <a:ext cx="6602433" cy="4906041"/>
          </a:xfrm>
          <a:prstGeom prst="rect">
            <a:avLst/>
          </a:prstGeo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DDD965A6-47E6-084C-45A4-5040D61E1E52}"/>
              </a:ext>
            </a:extLst>
          </p:cNvPr>
          <p:cNvSpPr txBox="1">
            <a:spLocks/>
          </p:cNvSpPr>
          <p:nvPr/>
        </p:nvSpPr>
        <p:spPr>
          <a:xfrm>
            <a:off x="144295" y="-939864"/>
            <a:ext cx="6798541" cy="1675623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Aptos Display"/>
                <a:cs typeface="Times New Roman"/>
              </a:rPr>
              <a:t>LITHIUM-ION BATTERIES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C0CE8F3-DF14-5DAD-1411-A6FBC2913796}"/>
              </a:ext>
            </a:extLst>
          </p:cNvPr>
          <p:cNvSpPr txBox="1"/>
          <p:nvPr/>
        </p:nvSpPr>
        <p:spPr>
          <a:xfrm>
            <a:off x="7985124" y="4078407"/>
            <a:ext cx="4520812" cy="2112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 density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self-discharge rate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types available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maintenance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requirement for priming</a:t>
            </a:r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28AD9148-3EE9-B546-92A3-6B3E814D191E}"/>
              </a:ext>
            </a:extLst>
          </p:cNvPr>
          <p:cNvCxnSpPr/>
          <p:nvPr/>
        </p:nvCxnSpPr>
        <p:spPr>
          <a:xfrm>
            <a:off x="0" y="1409350"/>
            <a:ext cx="694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396C9AD2-2E53-EB41-B052-B6C07AD6CF55}"/>
              </a:ext>
            </a:extLst>
          </p:cNvPr>
          <p:cNvCxnSpPr/>
          <p:nvPr/>
        </p:nvCxnSpPr>
        <p:spPr>
          <a:xfrm>
            <a:off x="8128932" y="4555222"/>
            <a:ext cx="40630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84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0AD798-BDEE-18B7-0815-31FDF485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SUPPLY RISK EVALUATION OF CRM</a:t>
            </a:r>
          </a:p>
        </p:txBody>
      </p:sp>
      <p:pic>
        <p:nvPicPr>
          <p:cNvPr id="4" name="İçerik Yer Tutucusu 3" descr="metin, çizgi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DD2A4550-9580-D7FA-10B4-1447CD5B3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27" y="1502744"/>
            <a:ext cx="6591155" cy="5358727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696DC63-94D7-6765-47DB-C85629276064}"/>
              </a:ext>
            </a:extLst>
          </p:cNvPr>
          <p:cNvSpPr txBox="1"/>
          <p:nvPr/>
        </p:nvSpPr>
        <p:spPr>
          <a:xfrm>
            <a:off x="7552522" y="1715669"/>
            <a:ext cx="366147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tr-TR" sz="2200" err="1"/>
              <a:t>According</a:t>
            </a:r>
            <a:r>
              <a:rPr lang="tr-TR" sz="2200" dirty="0"/>
              <a:t> </a:t>
            </a:r>
            <a:r>
              <a:rPr lang="tr-TR" sz="2200" err="1"/>
              <a:t>to</a:t>
            </a:r>
            <a:r>
              <a:rPr lang="tr-TR" sz="2200" dirty="0"/>
              <a:t> </a:t>
            </a:r>
            <a:r>
              <a:rPr lang="tr-TR" sz="2200" err="1"/>
              <a:t>this</a:t>
            </a:r>
            <a:r>
              <a:rPr lang="tr-TR" sz="2200" dirty="0"/>
              <a:t> </a:t>
            </a:r>
            <a:r>
              <a:rPr lang="tr-TR" sz="2200" err="1"/>
              <a:t>graph</a:t>
            </a:r>
            <a:r>
              <a:rPr lang="tr-TR" sz="2200" dirty="0"/>
              <a:t> </a:t>
            </a:r>
            <a:r>
              <a:rPr lang="tr-TR" sz="2200" err="1"/>
              <a:t>Li,Ni,Co</a:t>
            </a:r>
            <a:r>
              <a:rPr lang="tr-TR" sz="2200" dirty="0"/>
              <a:t> </a:t>
            </a:r>
            <a:r>
              <a:rPr lang="tr-TR" sz="2200" err="1"/>
              <a:t>and</a:t>
            </a:r>
            <a:r>
              <a:rPr lang="tr-TR" sz="2200" dirty="0"/>
              <a:t> Mn </a:t>
            </a:r>
            <a:r>
              <a:rPr lang="tr-TR" sz="2200" err="1"/>
              <a:t>are</a:t>
            </a:r>
            <a:r>
              <a:rPr lang="tr-TR" sz="2200" dirty="0"/>
              <a:t> </a:t>
            </a:r>
            <a:r>
              <a:rPr lang="tr-TR" sz="2200" err="1"/>
              <a:t>considered</a:t>
            </a:r>
            <a:r>
              <a:rPr lang="tr-TR" sz="2200" dirty="0"/>
              <a:t> as </a:t>
            </a:r>
            <a:r>
              <a:rPr lang="tr-TR" sz="2200" err="1"/>
              <a:t>high</a:t>
            </a:r>
            <a:r>
              <a:rPr lang="tr-TR" sz="2200" dirty="0"/>
              <a:t>-risk in </a:t>
            </a:r>
            <a:r>
              <a:rPr lang="tr-TR" sz="2200" err="1"/>
              <a:t>terms</a:t>
            </a:r>
            <a:r>
              <a:rPr lang="tr-TR" sz="2200"/>
              <a:t> of </a:t>
            </a:r>
            <a:r>
              <a:rPr lang="tr-TR" sz="2200" err="1"/>
              <a:t>procurement</a:t>
            </a:r>
            <a:r>
              <a:rPr lang="tr-TR" sz="2200"/>
              <a:t>.</a:t>
            </a:r>
            <a:endParaRPr lang="tr-TR" sz="2200" dirty="0"/>
          </a:p>
          <a:p>
            <a:pPr marL="342900" indent="-342900">
              <a:buFont typeface="Arial"/>
              <a:buChar char="•"/>
            </a:pPr>
            <a:endParaRPr lang="tr-TR" sz="2200" dirty="0"/>
          </a:p>
          <a:p>
            <a:pPr marL="342900" indent="-342900">
              <a:buFont typeface="Arial"/>
              <a:buChar char="•"/>
            </a:pPr>
            <a:r>
              <a:rPr lang="tr-TR" sz="2200" err="1"/>
              <a:t>This</a:t>
            </a:r>
            <a:r>
              <a:rPr lang="tr-TR" sz="2200" dirty="0"/>
              <a:t> is </a:t>
            </a:r>
            <a:r>
              <a:rPr lang="tr-TR" sz="2200" err="1"/>
              <a:t>mainly</a:t>
            </a:r>
            <a:r>
              <a:rPr lang="tr-TR" sz="2200" dirty="0"/>
              <a:t> </a:t>
            </a:r>
            <a:r>
              <a:rPr lang="tr-TR" sz="2200" err="1"/>
              <a:t>due</a:t>
            </a:r>
            <a:r>
              <a:rPr lang="tr-TR" sz="2200" dirty="0"/>
              <a:t> </a:t>
            </a:r>
            <a:r>
              <a:rPr lang="tr-TR" sz="2200" err="1"/>
              <a:t>to</a:t>
            </a:r>
            <a:r>
              <a:rPr lang="tr-TR" sz="2200" dirty="0"/>
              <a:t> </a:t>
            </a:r>
            <a:r>
              <a:rPr lang="tr-TR" sz="2200" err="1"/>
              <a:t>scarcity</a:t>
            </a:r>
            <a:r>
              <a:rPr lang="tr-TR" sz="2200" dirty="0"/>
              <a:t> of </a:t>
            </a:r>
            <a:r>
              <a:rPr lang="tr-TR" sz="2200" err="1"/>
              <a:t>resources</a:t>
            </a:r>
            <a:r>
              <a:rPr lang="tr-TR" sz="2200" dirty="0"/>
              <a:t>, </a:t>
            </a:r>
            <a:r>
              <a:rPr lang="tr-TR" sz="2200" err="1"/>
              <a:t>political</a:t>
            </a:r>
            <a:r>
              <a:rPr lang="tr-TR" sz="2200" dirty="0"/>
              <a:t> </a:t>
            </a:r>
            <a:r>
              <a:rPr lang="tr-TR" sz="2200" err="1"/>
              <a:t>issues</a:t>
            </a:r>
            <a:r>
              <a:rPr lang="tr-TR" sz="2200" dirty="0"/>
              <a:t> </a:t>
            </a:r>
            <a:r>
              <a:rPr lang="tr-TR" sz="2200" err="1"/>
              <a:t>and</a:t>
            </a:r>
            <a:r>
              <a:rPr lang="tr-TR" sz="2200" dirty="0"/>
              <a:t> </a:t>
            </a:r>
            <a:r>
              <a:rPr lang="tr-TR" sz="2200" err="1"/>
              <a:t>unforeseen</a:t>
            </a:r>
            <a:r>
              <a:rPr lang="tr-TR" sz="2200" dirty="0"/>
              <a:t> </a:t>
            </a:r>
            <a:r>
              <a:rPr lang="tr-TR" sz="2200" err="1"/>
              <a:t>demand</a:t>
            </a:r>
            <a:r>
              <a:rPr lang="tr-T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54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B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03C13C-6810-3321-E491-AD9FDCEF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RISK EVALUATION BASED ON CRITERIA</a:t>
            </a:r>
          </a:p>
        </p:txBody>
      </p:sp>
      <p:pic>
        <p:nvPicPr>
          <p:cNvPr id="4" name="İçerik Yer Tutucusu 3" descr="metin, ekran görüntüsü, diyagram, renklilik içeren bir resim&#10;&#10;Açıklama otomatik olarak oluşturuldu">
            <a:extLst>
              <a:ext uri="{FF2B5EF4-FFF2-40B4-BE49-F238E27FC236}">
                <a16:creationId xmlns:a16="http://schemas.microsoft.com/office/drawing/2014/main" id="{B3541A5E-289E-5C8D-3863-8AF84DCA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456" y="961812"/>
            <a:ext cx="7787638" cy="55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135ADB-F465-5176-C044-B4DF1AB4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212"/>
            <a:ext cx="11100904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SUSTAINABILITY OF CRITICAL RAW MATERIALS</a:t>
            </a:r>
            <a:endParaRPr lang="tr-TR" dirty="0"/>
          </a:p>
        </p:txBody>
      </p:sp>
      <p:pic>
        <p:nvPicPr>
          <p:cNvPr id="5" name="İçerik Yer Tutucusu 4" descr="Sustainable Development Goals - European Commission">
            <a:extLst>
              <a:ext uri="{FF2B5EF4-FFF2-40B4-BE49-F238E27FC236}">
                <a16:creationId xmlns:a16="http://schemas.microsoft.com/office/drawing/2014/main" id="{0006AA80-43C2-B054-A6C4-4D1425C3DB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325" t="-98" r="783" b="-367"/>
          <a:stretch/>
        </p:blipFill>
        <p:spPr>
          <a:xfrm>
            <a:off x="961" y="1717760"/>
            <a:ext cx="6089822" cy="4354507"/>
          </a:xfr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F8608DA-BBD6-1A31-16CB-0EC837D9BE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Segoe UI"/>
                <a:cs typeface="Segoe UI"/>
              </a:rPr>
              <a:t>Sustainability Challenges</a:t>
            </a:r>
            <a:endParaRPr lang="en-US" sz="1800" dirty="0">
              <a:latin typeface="Segoe UI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tr-TR" sz="1800" dirty="0">
              <a:latin typeface="Segoe UI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Segoe UI"/>
                <a:cs typeface="Segoe UI"/>
              </a:rPr>
              <a:t>Raw Material Issues: </a:t>
            </a:r>
            <a:r>
              <a:rPr lang="en-US" sz="1800" dirty="0">
                <a:latin typeface="Segoe UI"/>
                <a:cs typeface="Segoe UI"/>
              </a:rPr>
              <a:t>Limited resources and environmental impacts of extracting materials like lithium, cobalt, and nickel.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Segoe UI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Segoe UI"/>
                <a:cs typeface="Segoe UI"/>
              </a:rPr>
              <a:t>Recycling: </a:t>
            </a:r>
            <a:r>
              <a:rPr lang="en-US" sz="1800" dirty="0">
                <a:latin typeface="Segoe UI"/>
                <a:cs typeface="Segoe UI"/>
              </a:rPr>
              <a:t>Complex and costly recycling processes for lithium-ion batteries.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Segoe UI"/>
              <a:cs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Segoe UI"/>
                <a:cs typeface="Segoe UI"/>
              </a:rPr>
              <a:t>Supply Chain Sustainability: </a:t>
            </a:r>
            <a:r>
              <a:rPr lang="en-US" sz="1800" dirty="0">
                <a:latin typeface="Segoe UI"/>
                <a:cs typeface="Segoe UI"/>
              </a:rPr>
              <a:t>Sustainability issues and geopolitical risks in the supply chain of critical raw materials for lithium-ion batteries.</a:t>
            </a:r>
            <a:endParaRPr lang="tr-TR" sz="1800" dirty="0">
              <a:latin typeface="Segoe UI"/>
              <a:cs typeface="Segoe U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4415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İçerik Yer Tutucusu 5" descr="bitki, güneş hücresi, dış mekan, güneşle ilgili, güneş enerjisiyle çalışan içeren bir resim&#10;&#10;Açıklama otomatik olarak oluşturuldu">
            <a:extLst>
              <a:ext uri="{FF2B5EF4-FFF2-40B4-BE49-F238E27FC236}">
                <a16:creationId xmlns:a16="http://schemas.microsoft.com/office/drawing/2014/main" id="{7CF723DF-D16F-922F-2DBE-01843DC18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" y="10"/>
            <a:ext cx="12191980" cy="685799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86FDF121-0F20-8639-EC02-41EDB25DC197}"/>
              </a:ext>
            </a:extLst>
          </p:cNvPr>
          <p:cNvSpPr/>
          <p:nvPr/>
        </p:nvSpPr>
        <p:spPr>
          <a:xfrm>
            <a:off x="3049" y="403388"/>
            <a:ext cx="12195050" cy="10330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84B6096-F860-311C-6BB8-A40B07AE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00" y="-908693"/>
            <a:ext cx="12188952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SUSTAINABILITY OF CRITICAL RAW MATERIALS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2065F9B-7D98-9C8F-B0C0-5F75FD46D549}"/>
              </a:ext>
            </a:extLst>
          </p:cNvPr>
          <p:cNvSpPr/>
          <p:nvPr/>
        </p:nvSpPr>
        <p:spPr>
          <a:xfrm>
            <a:off x="-15267" y="1665970"/>
            <a:ext cx="12198099" cy="4941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783FAE2-B4E3-C153-DD72-CA2C4B077B0B}"/>
              </a:ext>
            </a:extLst>
          </p:cNvPr>
          <p:cNvSpPr txBox="1"/>
          <p:nvPr/>
        </p:nvSpPr>
        <p:spPr>
          <a:xfrm>
            <a:off x="6417579" y="2276199"/>
            <a:ext cx="5364298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Proposed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Solutions</a:t>
            </a:r>
          </a:p>
          <a:p>
            <a:pPr algn="l"/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Better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Design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Designing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batteries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for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longer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life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and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easier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recycling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algn="l"/>
            <a:endParaRPr lang="tr-TR" b="1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Improved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Recycling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Processes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Developing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better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recycling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processes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for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lithium-ion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batteries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to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reduce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costs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 algn="l"/>
            <a:endParaRPr lang="tr-TR" b="1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Alternative</a:t>
            </a:r>
            <a:r>
              <a:rPr lang="tr-T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Materials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Researching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alternative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materials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to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replace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critical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raw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materials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in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lithium-ion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batteries</a:t>
            </a:r>
            <a:r>
              <a:rPr lang="tr-T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3" name="Resim 2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08EDB457-3671-5A08-264C-AFE61DBA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7" y="1715192"/>
            <a:ext cx="4775198" cy="46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Sustainable Batteries – European Chair for Sustainable Development and  Climate Transition">
            <a:extLst>
              <a:ext uri="{FF2B5EF4-FFF2-40B4-BE49-F238E27FC236}">
                <a16:creationId xmlns:a16="http://schemas.microsoft.com/office/drawing/2014/main" id="{558285CC-4C15-24B6-D5D0-1E161AA71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BFA6918-A90D-C999-AB33-57B3C0AE5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YOUR ATTENTION !</a:t>
            </a:r>
          </a:p>
        </p:txBody>
      </p:sp>
    </p:spTree>
    <p:extLst>
      <p:ext uri="{BB962C8B-B14F-4D97-AF65-F5344CB8AC3E}">
        <p14:creationId xmlns:p14="http://schemas.microsoft.com/office/powerpoint/2010/main" val="254471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İçerik Yer Tutucusu 5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2EF53BA9-FDCC-6D09-DC9E-FE13B7DFF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10036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7E0C00F-B760-1E73-72D2-F8837FD3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tr-TR" sz="3200" dirty="0"/>
              <a:t>BASIC PRINCIPLES OF LI-ION BATTERIES</a:t>
            </a:r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İçerik Yer Tutucusu 5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353BA6A3-4A17-EA3C-CBF2-F855C00A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69" y="2734056"/>
            <a:ext cx="9970654" cy="348386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F987E6-C24F-3C4D-6089-F908C0895C79}"/>
              </a:ext>
            </a:extLst>
          </p:cNvPr>
          <p:cNvSpPr/>
          <p:nvPr/>
        </p:nvSpPr>
        <p:spPr>
          <a:xfrm>
            <a:off x="5814307" y="597832"/>
            <a:ext cx="672046" cy="672046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tr-TR"/>
          </a:p>
        </p:txBody>
      </p:sp>
      <p:sp>
        <p:nvSpPr>
          <p:cNvPr id="20" name="Serbest Form: Şekil 19">
            <a:extLst>
              <a:ext uri="{FF2B5EF4-FFF2-40B4-BE49-F238E27FC236}">
                <a16:creationId xmlns:a16="http://schemas.microsoft.com/office/drawing/2014/main" id="{308BC6EC-F879-2F40-DD48-032DDEC44E46}"/>
              </a:ext>
            </a:extLst>
          </p:cNvPr>
          <p:cNvSpPr/>
          <p:nvPr/>
        </p:nvSpPr>
        <p:spPr>
          <a:xfrm>
            <a:off x="6630363" y="597832"/>
            <a:ext cx="1584108" cy="672046"/>
          </a:xfrm>
          <a:custGeom>
            <a:avLst/>
            <a:gdLst>
              <a:gd name="connsiteX0" fmla="*/ 0 w 1584108"/>
              <a:gd name="connsiteY0" fmla="*/ 0 h 672046"/>
              <a:gd name="connsiteX1" fmla="*/ 1584108 w 1584108"/>
              <a:gd name="connsiteY1" fmla="*/ 0 h 672046"/>
              <a:gd name="connsiteX2" fmla="*/ 1584108 w 1584108"/>
              <a:gd name="connsiteY2" fmla="*/ 672046 h 672046"/>
              <a:gd name="connsiteX3" fmla="*/ 0 w 1584108"/>
              <a:gd name="connsiteY3" fmla="*/ 672046 h 672046"/>
              <a:gd name="connsiteX4" fmla="*/ 0 w 1584108"/>
              <a:gd name="connsiteY4" fmla="*/ 0 h 6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8" h="672046">
                <a:moveTo>
                  <a:pt x="0" y="0"/>
                </a:moveTo>
                <a:lnTo>
                  <a:pt x="1584108" y="0"/>
                </a:lnTo>
                <a:lnTo>
                  <a:pt x="1584108" y="672046"/>
                </a:lnTo>
                <a:lnTo>
                  <a:pt x="0" y="6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sz="2200" kern="1200" dirty="0"/>
              <a:t>CATHODE</a:t>
            </a:r>
          </a:p>
        </p:txBody>
      </p:sp>
      <p:sp>
        <p:nvSpPr>
          <p:cNvPr id="24" name="Dikdörtgen 23" descr="Stetoskop">
            <a:extLst>
              <a:ext uri="{FF2B5EF4-FFF2-40B4-BE49-F238E27FC236}">
                <a16:creationId xmlns:a16="http://schemas.microsoft.com/office/drawing/2014/main" id="{D5D45EEE-FE07-3742-951B-576757BC757F}"/>
              </a:ext>
            </a:extLst>
          </p:cNvPr>
          <p:cNvSpPr/>
          <p:nvPr/>
        </p:nvSpPr>
        <p:spPr>
          <a:xfrm>
            <a:off x="8631621" y="738962"/>
            <a:ext cx="389786" cy="38978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r-TR"/>
          </a:p>
        </p:txBody>
      </p:sp>
      <p:sp>
        <p:nvSpPr>
          <p:cNvPr id="26" name="Serbest Form: Şekil 25">
            <a:extLst>
              <a:ext uri="{FF2B5EF4-FFF2-40B4-BE49-F238E27FC236}">
                <a16:creationId xmlns:a16="http://schemas.microsoft.com/office/drawing/2014/main" id="{EF5D78A7-A19A-1398-4370-0CC39477867F}"/>
              </a:ext>
            </a:extLst>
          </p:cNvPr>
          <p:cNvSpPr/>
          <p:nvPr/>
        </p:nvSpPr>
        <p:spPr>
          <a:xfrm>
            <a:off x="9306547" y="597832"/>
            <a:ext cx="1584108" cy="672046"/>
          </a:xfrm>
          <a:custGeom>
            <a:avLst/>
            <a:gdLst>
              <a:gd name="connsiteX0" fmla="*/ 0 w 1584108"/>
              <a:gd name="connsiteY0" fmla="*/ 0 h 672046"/>
              <a:gd name="connsiteX1" fmla="*/ 1584108 w 1584108"/>
              <a:gd name="connsiteY1" fmla="*/ 0 h 672046"/>
              <a:gd name="connsiteX2" fmla="*/ 1584108 w 1584108"/>
              <a:gd name="connsiteY2" fmla="*/ 672046 h 672046"/>
              <a:gd name="connsiteX3" fmla="*/ 0 w 1584108"/>
              <a:gd name="connsiteY3" fmla="*/ 672046 h 672046"/>
              <a:gd name="connsiteX4" fmla="*/ 0 w 1584108"/>
              <a:gd name="connsiteY4" fmla="*/ 0 h 6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8" h="672046">
                <a:moveTo>
                  <a:pt x="0" y="0"/>
                </a:moveTo>
                <a:lnTo>
                  <a:pt x="1584108" y="0"/>
                </a:lnTo>
                <a:lnTo>
                  <a:pt x="1584108" y="672046"/>
                </a:lnTo>
                <a:lnTo>
                  <a:pt x="0" y="6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2147871"/>
              <a:satOff val="-6164"/>
              <a:lumOff val="-987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sz="2200" kern="1200" dirty="0"/>
              <a:t>ANODE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52D99A-02EF-17F6-033A-D27A3DC6BBC7}"/>
              </a:ext>
            </a:extLst>
          </p:cNvPr>
          <p:cNvSpPr/>
          <p:nvPr/>
        </p:nvSpPr>
        <p:spPr>
          <a:xfrm>
            <a:off x="5814307" y="1549685"/>
            <a:ext cx="672046" cy="672046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295743"/>
              <a:satOff val="-12329"/>
              <a:lumOff val="-19739"/>
              <a:alphaOff val="0"/>
            </a:schemeClr>
          </a:fillRef>
          <a:effectRef idx="0">
            <a:schemeClr val="accent2">
              <a:hueOff val="4295743"/>
              <a:satOff val="-12329"/>
              <a:lumOff val="-19739"/>
              <a:alphaOff val="0"/>
            </a:schemeClr>
          </a:effectRef>
          <a:fontRef idx="minor"/>
        </p:style>
        <p:txBody>
          <a:bodyPr/>
          <a:lstStyle/>
          <a:p>
            <a:endParaRPr lang="tr-TR"/>
          </a:p>
        </p:txBody>
      </p:sp>
      <p:sp>
        <p:nvSpPr>
          <p:cNvPr id="35" name="Serbest Form: Şekil 34">
            <a:extLst>
              <a:ext uri="{FF2B5EF4-FFF2-40B4-BE49-F238E27FC236}">
                <a16:creationId xmlns:a16="http://schemas.microsoft.com/office/drawing/2014/main" id="{C4EE3459-F257-49E4-22A7-6232A68B3EB8}"/>
              </a:ext>
            </a:extLst>
          </p:cNvPr>
          <p:cNvSpPr/>
          <p:nvPr/>
        </p:nvSpPr>
        <p:spPr>
          <a:xfrm>
            <a:off x="6630363" y="1549685"/>
            <a:ext cx="1584108" cy="672046"/>
          </a:xfrm>
          <a:custGeom>
            <a:avLst/>
            <a:gdLst>
              <a:gd name="connsiteX0" fmla="*/ 0 w 1584108"/>
              <a:gd name="connsiteY0" fmla="*/ 0 h 672046"/>
              <a:gd name="connsiteX1" fmla="*/ 1584108 w 1584108"/>
              <a:gd name="connsiteY1" fmla="*/ 0 h 672046"/>
              <a:gd name="connsiteX2" fmla="*/ 1584108 w 1584108"/>
              <a:gd name="connsiteY2" fmla="*/ 672046 h 672046"/>
              <a:gd name="connsiteX3" fmla="*/ 0 w 1584108"/>
              <a:gd name="connsiteY3" fmla="*/ 672046 h 672046"/>
              <a:gd name="connsiteX4" fmla="*/ 0 w 1584108"/>
              <a:gd name="connsiteY4" fmla="*/ 0 h 6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8" h="672046">
                <a:moveTo>
                  <a:pt x="0" y="0"/>
                </a:moveTo>
                <a:lnTo>
                  <a:pt x="1584108" y="0"/>
                </a:lnTo>
                <a:lnTo>
                  <a:pt x="1584108" y="672046"/>
                </a:lnTo>
                <a:lnTo>
                  <a:pt x="0" y="6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4295743"/>
              <a:satOff val="-12329"/>
              <a:lumOff val="-19739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sz="2200" kern="1200"/>
              <a:t>SEPARATOR</a:t>
            </a:r>
          </a:p>
        </p:txBody>
      </p:sp>
      <p:sp>
        <p:nvSpPr>
          <p:cNvPr id="37" name="Dikdörtgen 36" descr="IV">
            <a:extLst>
              <a:ext uri="{FF2B5EF4-FFF2-40B4-BE49-F238E27FC236}">
                <a16:creationId xmlns:a16="http://schemas.microsoft.com/office/drawing/2014/main" id="{EFC60F8F-F42C-23FF-AC1B-7CF97C244D1A}"/>
              </a:ext>
            </a:extLst>
          </p:cNvPr>
          <p:cNvSpPr/>
          <p:nvPr/>
        </p:nvSpPr>
        <p:spPr>
          <a:xfrm>
            <a:off x="8631621" y="1690814"/>
            <a:ext cx="389786" cy="38978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tr-TR"/>
          </a:p>
        </p:txBody>
      </p:sp>
      <p:sp>
        <p:nvSpPr>
          <p:cNvPr id="38" name="Serbest Form: Şekil 37">
            <a:extLst>
              <a:ext uri="{FF2B5EF4-FFF2-40B4-BE49-F238E27FC236}">
                <a16:creationId xmlns:a16="http://schemas.microsoft.com/office/drawing/2014/main" id="{AFF5F860-7180-B5A5-48C3-8791B1D4A454}"/>
              </a:ext>
            </a:extLst>
          </p:cNvPr>
          <p:cNvSpPr/>
          <p:nvPr/>
        </p:nvSpPr>
        <p:spPr>
          <a:xfrm>
            <a:off x="9306547" y="1549685"/>
            <a:ext cx="1729074" cy="672046"/>
          </a:xfrm>
          <a:custGeom>
            <a:avLst/>
            <a:gdLst>
              <a:gd name="connsiteX0" fmla="*/ 0 w 1584108"/>
              <a:gd name="connsiteY0" fmla="*/ 0 h 672046"/>
              <a:gd name="connsiteX1" fmla="*/ 1584108 w 1584108"/>
              <a:gd name="connsiteY1" fmla="*/ 0 h 672046"/>
              <a:gd name="connsiteX2" fmla="*/ 1584108 w 1584108"/>
              <a:gd name="connsiteY2" fmla="*/ 672046 h 672046"/>
              <a:gd name="connsiteX3" fmla="*/ 0 w 1584108"/>
              <a:gd name="connsiteY3" fmla="*/ 672046 h 672046"/>
              <a:gd name="connsiteX4" fmla="*/ 0 w 1584108"/>
              <a:gd name="connsiteY4" fmla="*/ 0 h 6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108" h="672046">
                <a:moveTo>
                  <a:pt x="0" y="0"/>
                </a:moveTo>
                <a:lnTo>
                  <a:pt x="1584108" y="0"/>
                </a:lnTo>
                <a:lnTo>
                  <a:pt x="1584108" y="672046"/>
                </a:lnTo>
                <a:lnTo>
                  <a:pt x="0" y="6720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6443614"/>
              <a:satOff val="-18493"/>
              <a:lumOff val="-29609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sz="2200" kern="1200" dirty="0"/>
              <a:t>ELECTROLYTE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A5E943-44C3-64CD-54D4-B23916E29035}"/>
              </a:ext>
            </a:extLst>
          </p:cNvPr>
          <p:cNvSpPr/>
          <p:nvPr/>
        </p:nvSpPr>
        <p:spPr>
          <a:xfrm>
            <a:off x="8490491" y="654246"/>
            <a:ext cx="672046" cy="672046"/>
          </a:xfrm>
          <a:prstGeom prst="ellipse">
            <a:avLst/>
          </a:prstGeom>
          <a:solidFill>
            <a:srgbClr val="E3DE88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tr-T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C0F973-A500-0802-810D-1C949E605B45}"/>
              </a:ext>
            </a:extLst>
          </p:cNvPr>
          <p:cNvSpPr/>
          <p:nvPr/>
        </p:nvSpPr>
        <p:spPr>
          <a:xfrm>
            <a:off x="8490491" y="1541901"/>
            <a:ext cx="672046" cy="672046"/>
          </a:xfrm>
          <a:prstGeom prst="ellipse">
            <a:avLst/>
          </a:prstGeom>
          <a:solidFill>
            <a:srgbClr val="196B24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F3679-9DF3-3DAC-BF45-FD5AF87EBF20}"/>
              </a:ext>
            </a:extLst>
          </p:cNvPr>
          <p:cNvSpPr txBox="1"/>
          <p:nvPr/>
        </p:nvSpPr>
        <p:spPr>
          <a:xfrm>
            <a:off x="609600" y="416560"/>
            <a:ext cx="96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/>
              <a:t>CATHODE MATERIALS FOR LI – ION BATTERIES 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C8C1C-A1FC-3F49-D77A-2D8BA8E25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" t="270" r="4647" b="16332"/>
          <a:stretch/>
        </p:blipFill>
        <p:spPr>
          <a:xfrm>
            <a:off x="325120" y="3799840"/>
            <a:ext cx="6250328" cy="2763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EC107-8E0C-4163-595C-28D48122D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 t="979" r="1826" b="4614"/>
          <a:stretch/>
        </p:blipFill>
        <p:spPr>
          <a:xfrm>
            <a:off x="6671911" y="1544320"/>
            <a:ext cx="5520089" cy="4409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8FC94E-86A9-E385-81D8-5ECF4060D90E}"/>
              </a:ext>
            </a:extLst>
          </p:cNvPr>
          <p:cNvSpPr txBox="1"/>
          <p:nvPr/>
        </p:nvSpPr>
        <p:spPr>
          <a:xfrm>
            <a:off x="467360" y="1198880"/>
            <a:ext cx="614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Cathode materials are the most expensive part of the battery cell</a:t>
            </a:r>
            <a:endParaRPr lang="tr-T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Most common </a:t>
            </a:r>
            <a:r>
              <a:rPr lang="tr-TR" dirty="0" err="1"/>
              <a:t>cathode</a:t>
            </a:r>
            <a:r>
              <a:rPr lang="tr-TR" dirty="0"/>
              <a:t> </a:t>
            </a:r>
            <a:r>
              <a:rPr lang="tr-TR" dirty="0" err="1"/>
              <a:t>materials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LCO,LMO,NMC,LFP </a:t>
            </a:r>
            <a:r>
              <a:rPr lang="tr-TR" dirty="0" err="1"/>
              <a:t>and</a:t>
            </a:r>
            <a:r>
              <a:rPr lang="tr-TR" dirty="0"/>
              <a:t> NCA.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Li,Ni,Co,Mn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Graphite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mainly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production</a:t>
            </a:r>
            <a:r>
              <a:rPr lang="tr-TR" dirty="0"/>
              <a:t> of </a:t>
            </a:r>
            <a:r>
              <a:rPr lang="tr-TR" dirty="0" err="1"/>
              <a:t>cathodes</a:t>
            </a:r>
            <a:r>
              <a:rPr lang="tr-T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B3902-FBCC-4CDE-D9E9-B2FA5321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9245" y="1200034"/>
            <a:ext cx="4446528" cy="1239012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 OF CRITICALITY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A9E528DA-EAE9-F119-0818-4B5648E858D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"Criticality" refers to the degree of importance and strategic value of a material or resource. In the context of lithium-ion batteries, the criticality of the materials used in these batteries indicates their significance and sensitivity within the supply chain. </a:t>
            </a:r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9ADE71-675C-C8D0-6D07-05EABD62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978717"/>
            <a:ext cx="6922008" cy="5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6A5A88BE-96C3-056D-9233-1C6BD97C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59831"/>
              </p:ext>
            </p:extLst>
          </p:nvPr>
        </p:nvGraphicFramePr>
        <p:xfrm>
          <a:off x="795437" y="2177907"/>
          <a:ext cx="5562916" cy="465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896D278D-6CAB-1296-CB2D-42ED49B29753}"/>
              </a:ext>
            </a:extLst>
          </p:cNvPr>
          <p:cNvSpPr txBox="1"/>
          <p:nvPr/>
        </p:nvSpPr>
        <p:spPr>
          <a:xfrm>
            <a:off x="684389" y="1071966"/>
            <a:ext cx="1082322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Critical raw materials are essential for economy, yet they face a high risk of supply disruption due to limited sources and lack of viable substitutes. To address this issue, the EU has implemented various strategies and policies.</a:t>
            </a:r>
          </a:p>
          <a:p>
            <a:pPr algn="just"/>
            <a:endParaRPr lang="en-US" dirty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DDFD696A-5DBF-A31A-990E-E811C0A7FB94}"/>
              </a:ext>
            </a:extLst>
          </p:cNvPr>
          <p:cNvSpPr txBox="1">
            <a:spLocks/>
          </p:cNvSpPr>
          <p:nvPr/>
        </p:nvSpPr>
        <p:spPr>
          <a:xfrm>
            <a:off x="-862617" y="-1326058"/>
            <a:ext cx="14800709" cy="266595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ptos Display"/>
                <a:cs typeface="Times New Roman"/>
              </a:rPr>
              <a:t>CRITICAL RAW MATERIALS IN LI-ION BATTERIES</a:t>
            </a:r>
          </a:p>
        </p:txBody>
      </p:sp>
      <p:graphicFrame>
        <p:nvGraphicFramePr>
          <p:cNvPr id="6" name="Metin kutusu 12">
            <a:extLst>
              <a:ext uri="{FF2B5EF4-FFF2-40B4-BE49-F238E27FC236}">
                <a16:creationId xmlns:a16="http://schemas.microsoft.com/office/drawing/2014/main" id="{626F7AD4-6E2D-7BA4-FFEA-CA1F7E01C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673287"/>
              </p:ext>
            </p:extLst>
          </p:nvPr>
        </p:nvGraphicFramePr>
        <p:xfrm>
          <a:off x="6701313" y="1748229"/>
          <a:ext cx="4393387" cy="483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4564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metin, diyagram, harita içeren bir resim&#10;&#10;Açıklama otomatik olarak oluşturuldu">
            <a:extLst>
              <a:ext uri="{FF2B5EF4-FFF2-40B4-BE49-F238E27FC236}">
                <a16:creationId xmlns:a16="http://schemas.microsoft.com/office/drawing/2014/main" id="{B9E11156-07D3-0AF8-E1FD-02EFC3FD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7970"/>
            <a:ext cx="11784846" cy="63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bb4ef5f-f6e3-40d8-a2e8-e8730ce8b32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618F978D4E8A34468B47A1208B291A9B" ma:contentTypeVersion="15" ma:contentTypeDescription="Yeni belge oluşturun." ma:contentTypeScope="" ma:versionID="473a497226a037569824b20d09110f6e">
  <xsd:schema xmlns:xsd="http://www.w3.org/2001/XMLSchema" xmlns:xs="http://www.w3.org/2001/XMLSchema" xmlns:p="http://schemas.microsoft.com/office/2006/metadata/properties" xmlns:ns3="3bb4ef5f-f6e3-40d8-a2e8-e8730ce8b32e" xmlns:ns4="a39d01fc-b229-4801-9597-737c8a904935" targetNamespace="http://schemas.microsoft.com/office/2006/metadata/properties" ma:root="true" ma:fieldsID="d6772268c4ad0fbdc5d45fc9e4daf3f2" ns3:_="" ns4:_="">
    <xsd:import namespace="3bb4ef5f-f6e3-40d8-a2e8-e8730ce8b32e"/>
    <xsd:import namespace="a39d01fc-b229-4801-9597-737c8a9049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4ef5f-f6e3-40d8-a2e8-e8730ce8b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9d01fc-b229-4801-9597-737c8a9049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2FBD1-E638-49C2-BDC2-B4DDC50AF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7EFA7F-C823-4565-98C8-5E7DD7D71BF7}">
  <ds:schemaRefs>
    <ds:schemaRef ds:uri="http://schemas.microsoft.com/office/2006/metadata/properties"/>
    <ds:schemaRef ds:uri="http://www.w3.org/2000/xmlns/"/>
    <ds:schemaRef ds:uri="3bb4ef5f-f6e3-40d8-a2e8-e8730ce8b32e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EB87A81A-6887-40CA-A859-2D53F80EEA7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bb4ef5f-f6e3-40d8-a2e8-e8730ce8b32e"/>
    <ds:schemaRef ds:uri="a39d01fc-b229-4801-9597-737c8a9049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1138</Words>
  <Application>Microsoft Office PowerPoint</Application>
  <PresentationFormat>Widescreen</PresentationFormat>
  <Paragraphs>171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Teması</vt:lpstr>
      <vt:lpstr>Critical Raw Materials for Li-ion Batteries</vt:lpstr>
      <vt:lpstr>PowerPoint Presentation</vt:lpstr>
      <vt:lpstr>PowerPoint Presentation</vt:lpstr>
      <vt:lpstr>PowerPoint Presentation</vt:lpstr>
      <vt:lpstr>BASIC PRINCIPLES OF LI-ION BATTERIES</vt:lpstr>
      <vt:lpstr>PowerPoint Presentation</vt:lpstr>
      <vt:lpstr>DEFINITION OF CRITICALITY</vt:lpstr>
      <vt:lpstr>PowerPoint Presentation</vt:lpstr>
      <vt:lpstr>PowerPoint Presentation</vt:lpstr>
      <vt:lpstr>PowerPoint Presentation</vt:lpstr>
      <vt:lpstr>LITHIUM RESOURCES &amp; DISTRIBUTION</vt:lpstr>
      <vt:lpstr>LITHIUM EXTRACTION METHODS</vt:lpstr>
      <vt:lpstr>GRAPHITE</vt:lpstr>
      <vt:lpstr>GRAPHITE SOURCES: NATURAL - SYNTHETIC</vt:lpstr>
      <vt:lpstr>Global Graphite Reserves</vt:lpstr>
      <vt:lpstr>Properties of Nickel</vt:lpstr>
      <vt:lpstr>APPLICATION AREAS OF NICKEL&amp;RESERVES</vt:lpstr>
      <vt:lpstr>Use of Nickel in Battery</vt:lpstr>
      <vt:lpstr>PowerPoint Presentation</vt:lpstr>
      <vt:lpstr>Properties of Manganese</vt:lpstr>
      <vt:lpstr>Application Areas of Manganese</vt:lpstr>
      <vt:lpstr>Reserves of Manganese &amp; Its Use in Battery</vt:lpstr>
      <vt:lpstr>PowerPoint Presentation</vt:lpstr>
      <vt:lpstr>PowerPoint Presentation</vt:lpstr>
      <vt:lpstr>PRODUCTION METHODS OF COBALT</vt:lpstr>
      <vt:lpstr>PROCUREMENT ROUTES FOR COBALT</vt:lpstr>
      <vt:lpstr>PRICE FLUCTUATIONS FOR COBALT</vt:lpstr>
      <vt:lpstr>SUPPLY CHAIN ASPECT OF CRM</vt:lpstr>
      <vt:lpstr>SUPPLY CHAIN ASPECT OF CRM</vt:lpstr>
      <vt:lpstr>SUPPLY RISK EVALUATION OF CRM</vt:lpstr>
      <vt:lpstr>OVERALL RISK EVALUATION BASED ON CRITERIA</vt:lpstr>
      <vt:lpstr>SUSTAINABILITY OF CRITICAL RAW MATERIALS</vt:lpstr>
      <vt:lpstr>SUSTAINABILITY OF CRITICAL RAW MATERIALS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Raw Materials for Li-ion Batteries</dc:title>
  <dc:creator>SERAY COŞKUN</dc:creator>
  <cp:lastModifiedBy>EBRU BAYAM</cp:lastModifiedBy>
  <cp:revision>512</cp:revision>
  <dcterms:created xsi:type="dcterms:W3CDTF">2024-05-12T12:26:00Z</dcterms:created>
  <dcterms:modified xsi:type="dcterms:W3CDTF">2024-05-22T09:26:02Z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0x010100618F978D4E8A34468B47A1208B291A9B</vt:lpwstr>
  </property>
</Properties>
</file>